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6.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0" r:id="rId1"/>
  </p:sldMasterIdLst>
  <p:notesMasterIdLst>
    <p:notesMasterId r:id="rId40"/>
  </p:notesMasterIdLst>
  <p:sldIdLst>
    <p:sldId id="276" r:id="rId2"/>
    <p:sldId id="362" r:id="rId3"/>
    <p:sldId id="363" r:id="rId4"/>
    <p:sldId id="360" r:id="rId5"/>
    <p:sldId id="361" r:id="rId6"/>
    <p:sldId id="367" r:id="rId7"/>
    <p:sldId id="368" r:id="rId8"/>
    <p:sldId id="387" r:id="rId9"/>
    <p:sldId id="262" r:id="rId10"/>
    <p:sldId id="388" r:id="rId11"/>
    <p:sldId id="401" r:id="rId12"/>
    <p:sldId id="390" r:id="rId13"/>
    <p:sldId id="399" r:id="rId14"/>
    <p:sldId id="392" r:id="rId15"/>
    <p:sldId id="394" r:id="rId16"/>
    <p:sldId id="393" r:id="rId17"/>
    <p:sldId id="397" r:id="rId18"/>
    <p:sldId id="398" r:id="rId19"/>
    <p:sldId id="400" r:id="rId20"/>
    <p:sldId id="370" r:id="rId21"/>
    <p:sldId id="281" r:id="rId22"/>
    <p:sldId id="283" r:id="rId23"/>
    <p:sldId id="285" r:id="rId24"/>
    <p:sldId id="376" r:id="rId25"/>
    <p:sldId id="266" r:id="rId26"/>
    <p:sldId id="263" r:id="rId27"/>
    <p:sldId id="296" r:id="rId28"/>
    <p:sldId id="378" r:id="rId29"/>
    <p:sldId id="379" r:id="rId30"/>
    <p:sldId id="381" r:id="rId31"/>
    <p:sldId id="384" r:id="rId32"/>
    <p:sldId id="385" r:id="rId33"/>
    <p:sldId id="382" r:id="rId34"/>
    <p:sldId id="383" r:id="rId35"/>
    <p:sldId id="386" r:id="rId36"/>
    <p:sldId id="286" r:id="rId37"/>
    <p:sldId id="365" r:id="rId38"/>
    <p:sldId id="3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CBAF"/>
    <a:srgbClr val="003562"/>
    <a:srgbClr val="3399FF"/>
    <a:srgbClr val="000000"/>
    <a:srgbClr val="5F5F5F"/>
    <a:srgbClr val="4D4D4D"/>
    <a:srgbClr val="333333"/>
    <a:srgbClr val="292929"/>
    <a:srgbClr val="002D72"/>
    <a:srgbClr val="8698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66A5D-1C44-450A-B450-CDF394A4831F}" v="2456" dt="2021-10-11T14:49:29.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2751" autoAdjust="0"/>
  </p:normalViewPr>
  <p:slideViewPr>
    <p:cSldViewPr snapToGrid="0">
      <p:cViewPr varScale="1">
        <p:scale>
          <a:sx n="78" d="100"/>
          <a:sy n="78" d="100"/>
        </p:scale>
        <p:origin x="802"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0-17T16:30:26.735"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44E5B-6BED-40A7-AC9B-D23D41938DE8}"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70546-422D-4312-AAED-8754555E209F}" type="slidenum">
              <a:rPr lang="en-US" smtClean="0"/>
              <a:t>‹#›</a:t>
            </a:fld>
            <a:endParaRPr lang="en-US"/>
          </a:p>
        </p:txBody>
      </p:sp>
    </p:spTree>
    <p:extLst>
      <p:ext uri="{BB962C8B-B14F-4D97-AF65-F5344CB8AC3E}">
        <p14:creationId xmlns:p14="http://schemas.microsoft.com/office/powerpoint/2010/main" val="403740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444500" y="688975"/>
            <a:ext cx="6121400" cy="3443288"/>
          </a:xfrm>
          <a:ln/>
        </p:spPr>
      </p:sp>
      <p:sp>
        <p:nvSpPr>
          <p:cNvPr id="5222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93302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15</a:t>
            </a:fld>
            <a:endParaRPr lang="en-US"/>
          </a:p>
        </p:txBody>
      </p:sp>
    </p:spTree>
    <p:extLst>
      <p:ext uri="{BB962C8B-B14F-4D97-AF65-F5344CB8AC3E}">
        <p14:creationId xmlns:p14="http://schemas.microsoft.com/office/powerpoint/2010/main" val="237062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16</a:t>
            </a:fld>
            <a:endParaRPr lang="en-US"/>
          </a:p>
        </p:txBody>
      </p:sp>
    </p:spTree>
    <p:extLst>
      <p:ext uri="{BB962C8B-B14F-4D97-AF65-F5344CB8AC3E}">
        <p14:creationId xmlns:p14="http://schemas.microsoft.com/office/powerpoint/2010/main" val="2223233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17</a:t>
            </a:fld>
            <a:endParaRPr lang="en-US"/>
          </a:p>
        </p:txBody>
      </p:sp>
    </p:spTree>
    <p:extLst>
      <p:ext uri="{BB962C8B-B14F-4D97-AF65-F5344CB8AC3E}">
        <p14:creationId xmlns:p14="http://schemas.microsoft.com/office/powerpoint/2010/main" val="4143331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18</a:t>
            </a:fld>
            <a:endParaRPr lang="en-US"/>
          </a:p>
        </p:txBody>
      </p:sp>
    </p:spTree>
    <p:extLst>
      <p:ext uri="{BB962C8B-B14F-4D97-AF65-F5344CB8AC3E}">
        <p14:creationId xmlns:p14="http://schemas.microsoft.com/office/powerpoint/2010/main" val="331168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70546-422D-4312-AAED-8754555E209F}" type="slidenum">
              <a:rPr lang="en-US" smtClean="0"/>
              <a:t>20</a:t>
            </a:fld>
            <a:endParaRPr lang="en-US"/>
          </a:p>
        </p:txBody>
      </p:sp>
    </p:spTree>
    <p:extLst>
      <p:ext uri="{BB962C8B-B14F-4D97-AF65-F5344CB8AC3E}">
        <p14:creationId xmlns:p14="http://schemas.microsoft.com/office/powerpoint/2010/main" val="110997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70546-422D-4312-AAED-8754555E209F}" type="slidenum">
              <a:rPr lang="en-US" smtClean="0"/>
              <a:t>21</a:t>
            </a:fld>
            <a:endParaRPr lang="en-US"/>
          </a:p>
        </p:txBody>
      </p:sp>
    </p:spTree>
    <p:extLst>
      <p:ext uri="{BB962C8B-B14F-4D97-AF65-F5344CB8AC3E}">
        <p14:creationId xmlns:p14="http://schemas.microsoft.com/office/powerpoint/2010/main" val="210852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70546-422D-4312-AAED-8754555E209F}" type="slidenum">
              <a:rPr lang="en-US" smtClean="0"/>
              <a:t>29</a:t>
            </a:fld>
            <a:endParaRPr lang="en-US"/>
          </a:p>
        </p:txBody>
      </p:sp>
    </p:spTree>
    <p:extLst>
      <p:ext uri="{BB962C8B-B14F-4D97-AF65-F5344CB8AC3E}">
        <p14:creationId xmlns:p14="http://schemas.microsoft.com/office/powerpoint/2010/main" val="220873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688975"/>
            <a:ext cx="6121400" cy="34432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57CDF31-2CD5-491E-ADCD-AC6EBE6FCBB4}" type="slidenum">
              <a:rPr lang="en-US" smtClean="0"/>
              <a:pPr>
                <a:defRPr/>
              </a:pPr>
              <a:t>6</a:t>
            </a:fld>
            <a:endParaRPr lang="en-US"/>
          </a:p>
        </p:txBody>
      </p:sp>
    </p:spTree>
    <p:extLst>
      <p:ext uri="{BB962C8B-B14F-4D97-AF65-F5344CB8AC3E}">
        <p14:creationId xmlns:p14="http://schemas.microsoft.com/office/powerpoint/2010/main" val="7604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70546-422D-4312-AAED-8754555E209F}" type="slidenum">
              <a:rPr lang="en-US" smtClean="0"/>
              <a:t>8</a:t>
            </a:fld>
            <a:endParaRPr lang="en-US"/>
          </a:p>
        </p:txBody>
      </p:sp>
    </p:spTree>
    <p:extLst>
      <p:ext uri="{BB962C8B-B14F-4D97-AF65-F5344CB8AC3E}">
        <p14:creationId xmlns:p14="http://schemas.microsoft.com/office/powerpoint/2010/main" val="153303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9</a:t>
            </a:fld>
            <a:endParaRPr lang="en-US"/>
          </a:p>
        </p:txBody>
      </p:sp>
    </p:spTree>
    <p:extLst>
      <p:ext uri="{BB962C8B-B14F-4D97-AF65-F5344CB8AC3E}">
        <p14:creationId xmlns:p14="http://schemas.microsoft.com/office/powerpoint/2010/main" val="41765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10</a:t>
            </a:fld>
            <a:endParaRPr lang="en-US"/>
          </a:p>
        </p:txBody>
      </p:sp>
    </p:spTree>
    <p:extLst>
      <p:ext uri="{BB962C8B-B14F-4D97-AF65-F5344CB8AC3E}">
        <p14:creationId xmlns:p14="http://schemas.microsoft.com/office/powerpoint/2010/main" val="321240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11</a:t>
            </a:fld>
            <a:endParaRPr lang="en-US"/>
          </a:p>
        </p:txBody>
      </p:sp>
    </p:spTree>
    <p:extLst>
      <p:ext uri="{BB962C8B-B14F-4D97-AF65-F5344CB8AC3E}">
        <p14:creationId xmlns:p14="http://schemas.microsoft.com/office/powerpoint/2010/main" val="1921253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12</a:t>
            </a:fld>
            <a:endParaRPr lang="en-US"/>
          </a:p>
        </p:txBody>
      </p:sp>
    </p:spTree>
    <p:extLst>
      <p:ext uri="{BB962C8B-B14F-4D97-AF65-F5344CB8AC3E}">
        <p14:creationId xmlns:p14="http://schemas.microsoft.com/office/powerpoint/2010/main" val="2345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13</a:t>
            </a:fld>
            <a:endParaRPr lang="en-US"/>
          </a:p>
        </p:txBody>
      </p:sp>
    </p:spTree>
    <p:extLst>
      <p:ext uri="{BB962C8B-B14F-4D97-AF65-F5344CB8AC3E}">
        <p14:creationId xmlns:p14="http://schemas.microsoft.com/office/powerpoint/2010/main" val="97058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4BB38-93CB-4A35-A2AB-B530511400E1}" type="slidenum">
              <a:rPr lang="en-US" smtClean="0"/>
              <a:t>14</a:t>
            </a:fld>
            <a:endParaRPr lang="en-US"/>
          </a:p>
        </p:txBody>
      </p:sp>
    </p:spTree>
    <p:extLst>
      <p:ext uri="{BB962C8B-B14F-4D97-AF65-F5344CB8AC3E}">
        <p14:creationId xmlns:p14="http://schemas.microsoft.com/office/powerpoint/2010/main" val="3133968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0" y="958246"/>
            <a:ext cx="12192000" cy="38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817783"/>
            <a:ext cx="9144000" cy="1692180"/>
          </a:xfrm>
          <a:prstGeom prst="rect">
            <a:avLst/>
          </a:prstGeom>
        </p:spPr>
        <p:txBody>
          <a:bodyPr anchor="b"/>
          <a:lstStyle>
            <a:lvl1pPr algn="ctr">
              <a:defRPr sz="4000">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n-lt"/>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Rectangle 13"/>
          <p:cNvSpPr/>
          <p:nvPr userDrawn="1"/>
        </p:nvSpPr>
        <p:spPr>
          <a:xfrm>
            <a:off x="192024" y="82296"/>
            <a:ext cx="1856232" cy="1344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1481328"/>
            <a:ext cx="12192000" cy="27432"/>
          </a:xfrm>
          <a:prstGeom prst="rect">
            <a:avLst/>
          </a:prstGeom>
          <a:gradFill flip="none" rotWithShape="1">
            <a:gsLst>
              <a:gs pos="15000">
                <a:srgbClr val="002D7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372" y="70418"/>
            <a:ext cx="3211614" cy="1371600"/>
          </a:xfrm>
          <a:prstGeom prst="rect">
            <a:avLst/>
          </a:prstGeom>
        </p:spPr>
      </p:pic>
      <p:sp>
        <p:nvSpPr>
          <p:cNvPr id="8" name="Footer Placeholder 4">
            <a:extLst>
              <a:ext uri="{FF2B5EF4-FFF2-40B4-BE49-F238E27FC236}">
                <a16:creationId xmlns:a16="http://schemas.microsoft.com/office/drawing/2014/main" id="{B9F40023-32DB-4329-B474-DB61D358CEBB}"/>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Tree>
    <p:extLst>
      <p:ext uri="{BB962C8B-B14F-4D97-AF65-F5344CB8AC3E}">
        <p14:creationId xmlns:p14="http://schemas.microsoft.com/office/powerpoint/2010/main" val="2587992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52563"/>
            <a:ext cx="5157787"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276475"/>
            <a:ext cx="5157787"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452563"/>
            <a:ext cx="5183188"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276475"/>
            <a:ext cx="5183188"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1718631" y="140237"/>
            <a:ext cx="9635169" cy="969484"/>
          </a:xfrm>
          <a:prstGeom prst="rect">
            <a:avLst/>
          </a:prstGeom>
        </p:spPr>
        <p:txBody>
          <a:bodyPr anchor="ctr"/>
          <a:lstStyle>
            <a:lvl1pPr>
              <a:defRPr lang="en-US" sz="3600" b="1" kern="1200" dirty="0">
                <a:solidFill>
                  <a:srgbClr val="FF0000"/>
                </a:solidFill>
                <a:latin typeface="+mn-lt"/>
                <a:ea typeface="Verdana" panose="020B0604030504040204" pitchFamily="34" charset="0"/>
                <a:cs typeface="Verdana" panose="020B0604030504040204" pitchFamily="34" charset="0"/>
              </a:defRPr>
            </a:lvl1pPr>
          </a:lstStyle>
          <a:p>
            <a:r>
              <a:rPr lang="en-US" dirty="0"/>
              <a:t>Click to edit Master title style</a:t>
            </a:r>
          </a:p>
        </p:txBody>
      </p:sp>
      <p:sp>
        <p:nvSpPr>
          <p:cNvPr id="10"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12" name="Footer Placeholder 4">
            <a:extLst>
              <a:ext uri="{FF2B5EF4-FFF2-40B4-BE49-F238E27FC236}">
                <a16:creationId xmlns:a16="http://schemas.microsoft.com/office/drawing/2014/main" id="{1147829D-5CD2-4F2F-92BF-9F0C4DC73DC5}"/>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3" name="Date Placeholder 3">
            <a:extLst>
              <a:ext uri="{FF2B5EF4-FFF2-40B4-BE49-F238E27FC236}">
                <a16:creationId xmlns:a16="http://schemas.microsoft.com/office/drawing/2014/main" id="{3BC07677-790B-49A3-97FA-49246CBDEECB}"/>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56519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1718631" y="140237"/>
            <a:ext cx="9635169" cy="969484"/>
          </a:xfrm>
          <a:prstGeom prst="rect">
            <a:avLst/>
          </a:prstGeom>
        </p:spPr>
        <p:txBody>
          <a:bodyPr anchor="ctr"/>
          <a:lstStyle>
            <a:lvl1pPr>
              <a:defRPr lang="en-US" sz="3600" kern="1200" dirty="0">
                <a:solidFill>
                  <a:schemeClr val="tx1"/>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8" name="Footer Placeholder 4">
            <a:extLst>
              <a:ext uri="{FF2B5EF4-FFF2-40B4-BE49-F238E27FC236}">
                <a16:creationId xmlns:a16="http://schemas.microsoft.com/office/drawing/2014/main" id="{F690AA73-C97A-4EC2-81B4-B8D8468A29C7}"/>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9" name="Date Placeholder 3">
            <a:extLst>
              <a:ext uri="{FF2B5EF4-FFF2-40B4-BE49-F238E27FC236}">
                <a16:creationId xmlns:a16="http://schemas.microsoft.com/office/drawing/2014/main" id="{915277B5-CC79-482C-8C1D-29BB3DFAD7BA}"/>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256985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6" name="Footer Placeholder 4">
            <a:extLst>
              <a:ext uri="{FF2B5EF4-FFF2-40B4-BE49-F238E27FC236}">
                <a16:creationId xmlns:a16="http://schemas.microsoft.com/office/drawing/2014/main" id="{5D9C456B-2C54-4A71-95E6-78AADE569667}"/>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7" name="Date Placeholder 3">
            <a:extLst>
              <a:ext uri="{FF2B5EF4-FFF2-40B4-BE49-F238E27FC236}">
                <a16:creationId xmlns:a16="http://schemas.microsoft.com/office/drawing/2014/main" id="{B28417AC-5E7D-48F1-8A8C-38B2E706348D}"/>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3693576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703524"/>
            <a:ext cx="3932237" cy="1600200"/>
          </a:xfrm>
          <a:prstGeom prst="rect">
            <a:avLst/>
          </a:prstGeom>
        </p:spPr>
        <p:txBody>
          <a:bodyPr anchor="b"/>
          <a:lstStyle>
            <a:lvl1pPr>
              <a:defRPr lang="en-US" sz="3600" kern="1200" dirty="0">
                <a:solidFill>
                  <a:schemeClr val="tx1"/>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183188" y="1703525"/>
            <a:ext cx="6172200" cy="46528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3303724"/>
            <a:ext cx="3932237" cy="3052626"/>
          </a:xfrm>
        </p:spPr>
        <p:txBody>
          <a:bodyPr>
            <a:normAutofit/>
          </a:bodyPr>
          <a:lstStyle>
            <a:lvl1pPr marL="0" indent="0">
              <a:buNone/>
              <a:defRPr sz="2000">
                <a:latin typeface="+mn-lt"/>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5"/>
          <p:cNvSpPr>
            <a:spLocks noGrp="1"/>
          </p:cNvSpPr>
          <p:nvPr>
            <p:ph type="sldNum" sz="quarter" idx="4"/>
          </p:nvPr>
        </p:nvSpPr>
        <p:spPr>
          <a:xfrm>
            <a:off x="10991088" y="6356350"/>
            <a:ext cx="673608" cy="365125"/>
          </a:xfrm>
          <a:prstGeom prst="rect">
            <a:avLst/>
          </a:prstGeom>
        </p:spPr>
        <p:txBody>
          <a:bodyPr anchor="b"/>
          <a:lstStyle>
            <a:lvl1pPr algn="r">
              <a:defRPr sz="1400">
                <a:solidFill>
                  <a:srgbClr val="5F5F5F"/>
                </a:solidFill>
              </a:defRPr>
            </a:lvl1pPr>
          </a:lstStyle>
          <a:p>
            <a:fld id="{8E6742F1-6635-4F3B-A1BB-91C9B3B8DD12}" type="slidenum">
              <a:rPr lang="en-US" smtClean="0"/>
              <a:pPr/>
              <a:t>‹#›</a:t>
            </a:fld>
            <a:endParaRPr lang="en-US"/>
          </a:p>
        </p:txBody>
      </p:sp>
      <p:sp>
        <p:nvSpPr>
          <p:cNvPr id="9" name="Footer Placeholder 4">
            <a:extLst>
              <a:ext uri="{FF2B5EF4-FFF2-40B4-BE49-F238E27FC236}">
                <a16:creationId xmlns:a16="http://schemas.microsoft.com/office/drawing/2014/main" id="{7FA61FC6-7B3C-42EF-B9AE-1116FF863585}"/>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0" name="Date Placeholder 3">
            <a:extLst>
              <a:ext uri="{FF2B5EF4-FFF2-40B4-BE49-F238E27FC236}">
                <a16:creationId xmlns:a16="http://schemas.microsoft.com/office/drawing/2014/main" id="{2A9492D9-E940-47A2-A585-78D5B58AE825}"/>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78015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61154" y="1703524"/>
            <a:ext cx="6172200" cy="4652826"/>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p:cNvSpPr>
            <a:spLocks noGrp="1"/>
          </p:cNvSpPr>
          <p:nvPr>
            <p:ph type="title"/>
          </p:nvPr>
        </p:nvSpPr>
        <p:spPr>
          <a:xfrm>
            <a:off x="839788" y="1703524"/>
            <a:ext cx="3932237" cy="1600200"/>
          </a:xfrm>
          <a:prstGeom prst="rect">
            <a:avLst/>
          </a:prstGeom>
        </p:spPr>
        <p:txBody>
          <a:bodyPr anchor="b"/>
          <a:lstStyle>
            <a:lvl1pPr>
              <a:defRPr lang="en-US" sz="3600" kern="1200" dirty="0">
                <a:solidFill>
                  <a:schemeClr val="tx1"/>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3"/>
          <p:cNvSpPr>
            <a:spLocks noGrp="1"/>
          </p:cNvSpPr>
          <p:nvPr>
            <p:ph type="body" sz="half" idx="2"/>
          </p:nvPr>
        </p:nvSpPr>
        <p:spPr>
          <a:xfrm>
            <a:off x="839788" y="3303724"/>
            <a:ext cx="3932237" cy="3052626"/>
          </a:xfrm>
        </p:spPr>
        <p:txBody>
          <a:bodyPr>
            <a:normAutofit/>
          </a:bodyPr>
          <a:lstStyle>
            <a:lvl1pPr marL="0" indent="0">
              <a:buNone/>
              <a:defRPr sz="2000">
                <a:latin typeface="+mn-lt"/>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dirty="0"/>
          </a:p>
        </p:txBody>
      </p:sp>
      <p:sp>
        <p:nvSpPr>
          <p:cNvPr id="11" name="Footer Placeholder 4">
            <a:extLst>
              <a:ext uri="{FF2B5EF4-FFF2-40B4-BE49-F238E27FC236}">
                <a16:creationId xmlns:a16="http://schemas.microsoft.com/office/drawing/2014/main" id="{7CC4394A-F5BE-4FF2-8D83-1F93112020A8}"/>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2" name="Date Placeholder 3">
            <a:extLst>
              <a:ext uri="{FF2B5EF4-FFF2-40B4-BE49-F238E27FC236}">
                <a16:creationId xmlns:a16="http://schemas.microsoft.com/office/drawing/2014/main" id="{96DDCF70-E37E-43E4-B146-B85B77838705}"/>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3967468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3" name="Rectangle 12"/>
          <p:cNvSpPr/>
          <p:nvPr userDrawn="1"/>
        </p:nvSpPr>
        <p:spPr>
          <a:xfrm>
            <a:off x="0" y="958246"/>
            <a:ext cx="12192000" cy="38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524000" y="6117336"/>
            <a:ext cx="9144000" cy="530352"/>
          </a:xfrm>
        </p:spPr>
        <p:txBody>
          <a:bodyPr/>
          <a:lstStyle>
            <a:lvl1pPr marL="0" indent="0" algn="ctr">
              <a:buNone/>
              <a:defRPr sz="240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p:cNvSpPr/>
          <p:nvPr userDrawn="1"/>
        </p:nvSpPr>
        <p:spPr>
          <a:xfrm>
            <a:off x="192024" y="82296"/>
            <a:ext cx="1856232" cy="1344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1481328"/>
            <a:ext cx="12192000" cy="27432"/>
          </a:xfrm>
          <a:prstGeom prst="rect">
            <a:avLst/>
          </a:prstGeom>
          <a:gradFill flip="none" rotWithShape="1">
            <a:gsLst>
              <a:gs pos="15000">
                <a:srgbClr val="002D7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5545" y="2194560"/>
            <a:ext cx="5780910" cy="2468880"/>
          </a:xfrm>
          <a:prstGeom prst="rect">
            <a:avLst/>
          </a:prstGeom>
        </p:spPr>
      </p:pic>
    </p:spTree>
    <p:extLst>
      <p:ext uri="{BB962C8B-B14F-4D97-AF65-F5344CB8AC3E}">
        <p14:creationId xmlns:p14="http://schemas.microsoft.com/office/powerpoint/2010/main" val="23206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1" y="1310746"/>
            <a:ext cx="11383433" cy="4632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35DDDD04-D43D-48CC-AA45-15245A605357}" type="slidenum">
              <a:rPr lang="en-US" altLang="en-US"/>
              <a:pPr>
                <a:defRPr/>
              </a:pPr>
              <a:t>‹#›</a:t>
            </a:fld>
            <a:endParaRPr lang="en-US" alt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401" y="6127961"/>
            <a:ext cx="852684" cy="640080"/>
          </a:xfrm>
          <a:prstGeom prst="rect">
            <a:avLst/>
          </a:prstGeom>
        </p:spPr>
      </p:pic>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378742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GRC #1">
    <p:spTree>
      <p:nvGrpSpPr>
        <p:cNvPr id="1" name=""/>
        <p:cNvGrpSpPr/>
        <p:nvPr/>
      </p:nvGrpSpPr>
      <p:grpSpPr>
        <a:xfrm>
          <a:off x="0" y="0"/>
          <a:ext cx="0" cy="0"/>
          <a:chOff x="0" y="0"/>
          <a:chExt cx="0" cy="0"/>
        </a:xfrm>
      </p:grpSpPr>
      <p:sp>
        <p:nvSpPr>
          <p:cNvPr id="13" name="Rectangle 12"/>
          <p:cNvSpPr/>
          <p:nvPr userDrawn="1"/>
        </p:nvSpPr>
        <p:spPr>
          <a:xfrm>
            <a:off x="0" y="958246"/>
            <a:ext cx="12192000" cy="38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817783"/>
            <a:ext cx="9144000" cy="1692180"/>
          </a:xfrm>
          <a:prstGeom prst="rect">
            <a:avLst/>
          </a:prstGeom>
        </p:spPr>
        <p:txBody>
          <a:bodyPr anchor="b"/>
          <a:lstStyle>
            <a:lvl1pPr algn="ctr">
              <a:defRPr sz="4000">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n-lt"/>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Rectangle 13"/>
          <p:cNvSpPr/>
          <p:nvPr userDrawn="1"/>
        </p:nvSpPr>
        <p:spPr>
          <a:xfrm>
            <a:off x="192024" y="82296"/>
            <a:ext cx="1856232" cy="1344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1481328"/>
            <a:ext cx="12192000" cy="27432"/>
          </a:xfrm>
          <a:prstGeom prst="rect">
            <a:avLst/>
          </a:prstGeom>
          <a:gradFill flip="none" rotWithShape="1">
            <a:gsLst>
              <a:gs pos="15000">
                <a:srgbClr val="002D7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372" y="70418"/>
            <a:ext cx="3211614" cy="1371600"/>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3764" t="68617" r="13682" b="17939"/>
          <a:stretch/>
        </p:blipFill>
        <p:spPr>
          <a:xfrm>
            <a:off x="7223113" y="1052013"/>
            <a:ext cx="4849092" cy="329026"/>
          </a:xfrm>
          <a:prstGeom prst="rect">
            <a:avLst/>
          </a:prstGeom>
        </p:spPr>
      </p:pic>
      <p:sp>
        <p:nvSpPr>
          <p:cNvPr id="9" name="Footer Placeholder 4">
            <a:extLst>
              <a:ext uri="{FF2B5EF4-FFF2-40B4-BE49-F238E27FC236}">
                <a16:creationId xmlns:a16="http://schemas.microsoft.com/office/drawing/2014/main" id="{966F197F-C7D7-4D51-ACAE-E30AE0969D01}"/>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Tree>
    <p:extLst>
      <p:ext uri="{BB962C8B-B14F-4D97-AF65-F5344CB8AC3E}">
        <p14:creationId xmlns:p14="http://schemas.microsoft.com/office/powerpoint/2010/main" val="242916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_GRC #2">
    <p:spTree>
      <p:nvGrpSpPr>
        <p:cNvPr id="1" name=""/>
        <p:cNvGrpSpPr/>
        <p:nvPr/>
      </p:nvGrpSpPr>
      <p:grpSpPr>
        <a:xfrm>
          <a:off x="0" y="0"/>
          <a:ext cx="0" cy="0"/>
          <a:chOff x="0" y="0"/>
          <a:chExt cx="0" cy="0"/>
        </a:xfrm>
      </p:grpSpPr>
      <p:sp>
        <p:nvSpPr>
          <p:cNvPr id="13" name="Rectangle 12"/>
          <p:cNvSpPr/>
          <p:nvPr userDrawn="1"/>
        </p:nvSpPr>
        <p:spPr>
          <a:xfrm>
            <a:off x="0" y="958246"/>
            <a:ext cx="12192000" cy="38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817783"/>
            <a:ext cx="9144000" cy="1692180"/>
          </a:xfrm>
          <a:prstGeom prst="rect">
            <a:avLst/>
          </a:prstGeom>
        </p:spPr>
        <p:txBody>
          <a:bodyPr anchor="b"/>
          <a:lstStyle>
            <a:lvl1pPr algn="ctr">
              <a:defRPr sz="4000">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n-lt"/>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Rectangle 13"/>
          <p:cNvSpPr/>
          <p:nvPr userDrawn="1"/>
        </p:nvSpPr>
        <p:spPr>
          <a:xfrm>
            <a:off x="192024" y="82296"/>
            <a:ext cx="1856232" cy="1344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0" y="1481328"/>
            <a:ext cx="12192000" cy="27432"/>
          </a:xfrm>
          <a:prstGeom prst="rect">
            <a:avLst/>
          </a:prstGeom>
          <a:gradFill flip="none" rotWithShape="1">
            <a:gsLst>
              <a:gs pos="15000">
                <a:srgbClr val="002D7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9372" y="70418"/>
            <a:ext cx="3211614" cy="1371600"/>
          </a:xfrm>
          <a:prstGeom prst="rect">
            <a:avLst/>
          </a:prstGeom>
        </p:spPr>
      </p:pic>
      <p:grpSp>
        <p:nvGrpSpPr>
          <p:cNvPr id="7" name="Group 6"/>
          <p:cNvGrpSpPr/>
          <p:nvPr userDrawn="1"/>
        </p:nvGrpSpPr>
        <p:grpSpPr>
          <a:xfrm>
            <a:off x="9553026" y="408707"/>
            <a:ext cx="2326415" cy="960076"/>
            <a:chOff x="9553026" y="324887"/>
            <a:chExt cx="2326415" cy="960076"/>
          </a:xfrm>
        </p:grpSpPr>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564931" y="646009"/>
              <a:ext cx="1399033" cy="313572"/>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557788" y="963049"/>
              <a:ext cx="2321653" cy="321914"/>
            </a:xfrm>
            <a:prstGeom prst="rect">
              <a:avLst/>
            </a:prstGeom>
          </p:spPr>
        </p:pic>
        <p:pic>
          <p:nvPicPr>
            <p:cNvPr id="11" name="Picture 1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553026" y="324887"/>
              <a:ext cx="1088783" cy="317614"/>
            </a:xfrm>
            <a:prstGeom prst="rect">
              <a:avLst/>
            </a:prstGeom>
          </p:spPr>
        </p:pic>
      </p:grpSp>
      <p:sp>
        <p:nvSpPr>
          <p:cNvPr id="12" name="Footer Placeholder 4">
            <a:extLst>
              <a:ext uri="{FF2B5EF4-FFF2-40B4-BE49-F238E27FC236}">
                <a16:creationId xmlns:a16="http://schemas.microsoft.com/office/drawing/2014/main" id="{B7573869-4917-4B7C-8FD8-D457383B1FD9}"/>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Tree>
    <p:extLst>
      <p:ext uri="{BB962C8B-B14F-4D97-AF65-F5344CB8AC3E}">
        <p14:creationId xmlns:p14="http://schemas.microsoft.com/office/powerpoint/2010/main" val="40311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Black Text)">
    <p:spTree>
      <p:nvGrpSpPr>
        <p:cNvPr id="1" name=""/>
        <p:cNvGrpSpPr/>
        <p:nvPr/>
      </p:nvGrpSpPr>
      <p:grpSpPr>
        <a:xfrm>
          <a:off x="0" y="0"/>
          <a:ext cx="0" cy="0"/>
          <a:chOff x="0" y="0"/>
          <a:chExt cx="0" cy="0"/>
        </a:xfrm>
      </p:grpSpPr>
      <p:sp>
        <p:nvSpPr>
          <p:cNvPr id="2" name="Title 1"/>
          <p:cNvSpPr>
            <a:spLocks noGrp="1"/>
          </p:cNvSpPr>
          <p:nvPr>
            <p:ph type="title"/>
          </p:nvPr>
        </p:nvSpPr>
        <p:spPr>
          <a:xfrm>
            <a:off x="1718631" y="140237"/>
            <a:ext cx="9635169" cy="969484"/>
          </a:xfrm>
          <a:prstGeom prst="rect">
            <a:avLst/>
          </a:prstGeom>
        </p:spPr>
        <p:txBody>
          <a:bodyPr anchor="ctr"/>
          <a:lstStyle>
            <a:lvl1pPr>
              <a:defRPr lang="en-US" sz="3600" b="1" kern="1200" dirty="0">
                <a:solidFill>
                  <a:srgbClr val="FF0000"/>
                </a:solidFill>
                <a:latin typeface="+mn-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162580" y="6356350"/>
            <a:ext cx="502115" cy="365125"/>
          </a:xfrm>
          <a:prstGeom prst="rect">
            <a:avLst/>
          </a:prstGeom>
        </p:spPr>
        <p:txBody>
          <a:bodyPr anchor="b"/>
          <a:lstStyle>
            <a:lvl1pPr algn="r">
              <a:defRPr sz="1400">
                <a:solidFill>
                  <a:srgbClr val="5F5F5F"/>
                </a:solidFill>
              </a:defRPr>
            </a:lvl1pPr>
          </a:lstStyle>
          <a:p>
            <a:fld id="{8E6742F1-6635-4F3B-A1BB-91C9B3B8DD12}" type="slidenum">
              <a:rPr lang="en-US" smtClean="0"/>
              <a:pPr/>
              <a:t>‹#›</a:t>
            </a:fld>
            <a:endParaRPr lang="en-US" dirty="0"/>
          </a:p>
        </p:txBody>
      </p:sp>
      <p:sp>
        <p:nvSpPr>
          <p:cNvPr id="8" name="Footer Placeholder 4">
            <a:extLst>
              <a:ext uri="{FF2B5EF4-FFF2-40B4-BE49-F238E27FC236}">
                <a16:creationId xmlns:a16="http://schemas.microsoft.com/office/drawing/2014/main" id="{302B021D-152B-4BBC-AE4C-05D1CF334B2E}"/>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9" name="Date Placeholder 3">
            <a:extLst>
              <a:ext uri="{FF2B5EF4-FFF2-40B4-BE49-F238E27FC236}">
                <a16:creationId xmlns:a16="http://schemas.microsoft.com/office/drawing/2014/main" id="{4609E918-0750-41F9-A8AE-C3C49882CCBF}"/>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119358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Blue+Black Text)">
    <p:spTree>
      <p:nvGrpSpPr>
        <p:cNvPr id="1" name=""/>
        <p:cNvGrpSpPr/>
        <p:nvPr/>
      </p:nvGrpSpPr>
      <p:grpSpPr>
        <a:xfrm>
          <a:off x="0" y="0"/>
          <a:ext cx="0" cy="0"/>
          <a:chOff x="0" y="0"/>
          <a:chExt cx="0" cy="0"/>
        </a:xfrm>
      </p:grpSpPr>
      <p:sp>
        <p:nvSpPr>
          <p:cNvPr id="2" name="Title 1"/>
          <p:cNvSpPr>
            <a:spLocks noGrp="1"/>
          </p:cNvSpPr>
          <p:nvPr>
            <p:ph type="title"/>
          </p:nvPr>
        </p:nvSpPr>
        <p:spPr>
          <a:xfrm>
            <a:off x="1718631" y="140237"/>
            <a:ext cx="9635169" cy="969484"/>
          </a:xfrm>
          <a:prstGeom prst="rect">
            <a:avLst/>
          </a:prstGeom>
        </p:spPr>
        <p:txBody>
          <a:bodyPr anchor="ctr"/>
          <a:lstStyle>
            <a:lvl1pPr>
              <a:defRPr lang="en-US" sz="3600" b="1" kern="1200" dirty="0">
                <a:solidFill>
                  <a:srgbClr val="FF0000"/>
                </a:solidFill>
                <a:latin typeface="+mn-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Clr>
                <a:srgbClr val="1C1C1C"/>
              </a:buClr>
              <a:buFontTx/>
              <a:buNone/>
              <a:defRPr>
                <a:solidFill>
                  <a:schemeClr val="accent1"/>
                </a:solidFill>
              </a:defRPr>
            </a:lvl1pPr>
            <a:lvl3pPr>
              <a:defRPr>
                <a:solidFill>
                  <a:srgbClr val="292929"/>
                </a:solidFill>
              </a:defRPr>
            </a:lvl3pPr>
            <a:lvl4pPr>
              <a:defRPr>
                <a:solidFill>
                  <a:srgbClr val="333333"/>
                </a:solidFill>
              </a:defRPr>
            </a:lvl4pPr>
            <a:lvl5pPr>
              <a:defRPr>
                <a:solidFill>
                  <a:srgbClr val="4D4D4D"/>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dirty="0"/>
          </a:p>
        </p:txBody>
      </p:sp>
      <p:sp>
        <p:nvSpPr>
          <p:cNvPr id="11" name="Footer Placeholder 4">
            <a:extLst>
              <a:ext uri="{FF2B5EF4-FFF2-40B4-BE49-F238E27FC236}">
                <a16:creationId xmlns:a16="http://schemas.microsoft.com/office/drawing/2014/main" id="{00F4FC81-BCA0-4AF0-A6E8-CA7C8E6B01BD}"/>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9" name="Date Placeholder 3">
            <a:extLst>
              <a:ext uri="{FF2B5EF4-FFF2-40B4-BE49-F238E27FC236}">
                <a16:creationId xmlns:a16="http://schemas.microsoft.com/office/drawing/2014/main" id="{A825DCD6-B425-4887-A74E-E840712292EC}"/>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72920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C_Title and Content (Black Text)">
    <p:spTree>
      <p:nvGrpSpPr>
        <p:cNvPr id="1" name=""/>
        <p:cNvGrpSpPr/>
        <p:nvPr/>
      </p:nvGrpSpPr>
      <p:grpSpPr>
        <a:xfrm>
          <a:off x="0" y="0"/>
          <a:ext cx="0" cy="0"/>
          <a:chOff x="0" y="0"/>
          <a:chExt cx="0" cy="0"/>
        </a:xfrm>
      </p:grpSpPr>
      <p:sp>
        <p:nvSpPr>
          <p:cNvPr id="2" name="Title 1"/>
          <p:cNvSpPr>
            <a:spLocks noGrp="1"/>
          </p:cNvSpPr>
          <p:nvPr>
            <p:ph type="title"/>
          </p:nvPr>
        </p:nvSpPr>
        <p:spPr>
          <a:xfrm>
            <a:off x="1718631" y="140237"/>
            <a:ext cx="9635169" cy="969484"/>
          </a:xfrm>
          <a:prstGeom prst="rect">
            <a:avLst/>
          </a:prstGeom>
        </p:spPr>
        <p:txBody>
          <a:bodyPr anchor="ctr">
            <a:normAutofit/>
          </a:bodyPr>
          <a:lstStyle>
            <a:lvl1pPr>
              <a:defRPr lang="en-US" sz="3600" b="1" kern="1200" dirty="0">
                <a:solidFill>
                  <a:srgbClr val="FF0000"/>
                </a:solidFill>
                <a:latin typeface="+mn-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12" name="Footer Placeholder 4">
            <a:extLst>
              <a:ext uri="{FF2B5EF4-FFF2-40B4-BE49-F238E27FC236}">
                <a16:creationId xmlns:a16="http://schemas.microsoft.com/office/drawing/2014/main" id="{6D43B2B4-39CC-402A-9E78-A7DB9FEC5C9B}"/>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0" name="Date Placeholder 3">
            <a:extLst>
              <a:ext uri="{FF2B5EF4-FFF2-40B4-BE49-F238E27FC236}">
                <a16:creationId xmlns:a16="http://schemas.microsoft.com/office/drawing/2014/main" id="{327E2772-B8B8-4CD0-9BCF-87A0A6BDF05E}"/>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295766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C_Title and Content (Blue+Black Text)">
    <p:spTree>
      <p:nvGrpSpPr>
        <p:cNvPr id="1" name=""/>
        <p:cNvGrpSpPr/>
        <p:nvPr/>
      </p:nvGrpSpPr>
      <p:grpSpPr>
        <a:xfrm>
          <a:off x="0" y="0"/>
          <a:ext cx="0" cy="0"/>
          <a:chOff x="0" y="0"/>
          <a:chExt cx="0" cy="0"/>
        </a:xfrm>
      </p:grpSpPr>
      <p:sp>
        <p:nvSpPr>
          <p:cNvPr id="2" name="Title 1"/>
          <p:cNvSpPr>
            <a:spLocks noGrp="1"/>
          </p:cNvSpPr>
          <p:nvPr>
            <p:ph type="title"/>
          </p:nvPr>
        </p:nvSpPr>
        <p:spPr>
          <a:xfrm>
            <a:off x="1718631" y="140237"/>
            <a:ext cx="9635169" cy="969484"/>
          </a:xfrm>
          <a:prstGeom prst="rect">
            <a:avLst/>
          </a:prstGeom>
        </p:spPr>
        <p:txBody>
          <a:bodyPr anchor="ctr">
            <a:normAutofit/>
          </a:bodyPr>
          <a:lstStyle>
            <a:lvl1pPr>
              <a:defRPr lang="en-US" sz="3600" kern="1200" dirty="0">
                <a:solidFill>
                  <a:schemeClr val="tx1"/>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8" name="Content Placeholder 2"/>
          <p:cNvSpPr>
            <a:spLocks noGrp="1"/>
          </p:cNvSpPr>
          <p:nvPr>
            <p:ph idx="1"/>
          </p:nvPr>
        </p:nvSpPr>
        <p:spPr>
          <a:xfrm>
            <a:off x="838200" y="1421175"/>
            <a:ext cx="10515600" cy="4814372"/>
          </a:xfrm>
        </p:spPr>
        <p:txBody>
          <a:bodyPr/>
          <a:lstStyle>
            <a:lvl1pPr marL="0" indent="0">
              <a:buClr>
                <a:srgbClr val="1C1C1C"/>
              </a:buClr>
              <a:buFontTx/>
              <a:buNone/>
              <a:defRPr>
                <a:solidFill>
                  <a:schemeClr val="accent1"/>
                </a:solidFill>
              </a:defRPr>
            </a:lvl1pPr>
            <a:lvl3pPr>
              <a:defRPr>
                <a:solidFill>
                  <a:srgbClr val="292929"/>
                </a:solidFill>
              </a:defRPr>
            </a:lvl3pPr>
            <a:lvl4pPr>
              <a:defRPr>
                <a:solidFill>
                  <a:srgbClr val="333333"/>
                </a:solidFill>
              </a:defRPr>
            </a:lvl4pPr>
            <a:lvl5pPr>
              <a:defRPr>
                <a:solidFill>
                  <a:srgbClr val="4D4D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13" name="Footer Placeholder 4">
            <a:extLst>
              <a:ext uri="{FF2B5EF4-FFF2-40B4-BE49-F238E27FC236}">
                <a16:creationId xmlns:a16="http://schemas.microsoft.com/office/drawing/2014/main" id="{DF52CF1B-0992-405F-8862-07E21B0CF07B}"/>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1" name="Date Placeholder 3">
            <a:extLst>
              <a:ext uri="{FF2B5EF4-FFF2-40B4-BE49-F238E27FC236}">
                <a16:creationId xmlns:a16="http://schemas.microsoft.com/office/drawing/2014/main" id="{C88CD736-A7E1-4D64-9BE1-ECCAD981D7C9}"/>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273094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lang="en-US" sz="4000" kern="1200" dirty="0">
                <a:solidFill>
                  <a:schemeClr val="tx1"/>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mn-lt"/>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E6DFFC8D-A0EB-41BE-8883-96021069D8CC}"/>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7" name="Slide Number Placeholder 5">
            <a:extLst>
              <a:ext uri="{FF2B5EF4-FFF2-40B4-BE49-F238E27FC236}">
                <a16:creationId xmlns:a16="http://schemas.microsoft.com/office/drawing/2014/main" id="{0D6909FB-0127-4ACD-A6CB-EDBC949F1BD7}"/>
              </a:ext>
            </a:extLst>
          </p:cNvPr>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8" name="Date Placeholder 3">
            <a:extLst>
              <a:ext uri="{FF2B5EF4-FFF2-40B4-BE49-F238E27FC236}">
                <a16:creationId xmlns:a16="http://schemas.microsoft.com/office/drawing/2014/main" id="{4CDFCC42-9ACB-4002-ABD0-823B65F05E45}"/>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192312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452563"/>
            <a:ext cx="5181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452563"/>
            <a:ext cx="5181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718631" y="140237"/>
            <a:ext cx="9635169" cy="969484"/>
          </a:xfrm>
          <a:prstGeom prst="rect">
            <a:avLst/>
          </a:prstGeom>
        </p:spPr>
        <p:txBody>
          <a:bodyPr anchor="ctr"/>
          <a:lstStyle>
            <a:lvl1pPr>
              <a:defRPr lang="en-US" sz="3600" b="1" kern="1200" dirty="0">
                <a:solidFill>
                  <a:srgbClr val="FF0000"/>
                </a:solidFill>
                <a:latin typeface="+mn-lt"/>
                <a:ea typeface="Verdana" panose="020B0604030504040204" pitchFamily="34" charset="0"/>
                <a:cs typeface="Verdana" panose="020B0604030504040204" pitchFamily="34" charset="0"/>
              </a:defRPr>
            </a:lvl1pPr>
          </a:lstStyle>
          <a:p>
            <a:r>
              <a:rPr lang="en-US" dirty="0"/>
              <a:t>Click to edit Master title style</a:t>
            </a:r>
          </a:p>
        </p:txBody>
      </p:sp>
      <p:sp>
        <p:nvSpPr>
          <p:cNvPr id="8" name="Slide Number Placeholder 5"/>
          <p:cNvSpPr txBox="1">
            <a:spLocks/>
          </p:cNvSpPr>
          <p:nvPr userDrawn="1"/>
        </p:nvSpPr>
        <p:spPr>
          <a:xfrm>
            <a:off x="10991088" y="6356350"/>
            <a:ext cx="673608" cy="365125"/>
          </a:xfrm>
          <a:prstGeom prst="rect">
            <a:avLst/>
          </a:prstGeom>
        </p:spPr>
        <p:txBody>
          <a:bodyPr anchor="b"/>
          <a:lstStyle>
            <a:defPPr>
              <a:defRPr lang="en-US"/>
            </a:defPPr>
            <a:lvl1pPr marL="0" algn="r" defTabSz="914400" rtl="0" eaLnBrk="1" latinLnBrk="0" hangingPunct="1">
              <a:defRPr sz="140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742F1-6635-4F3B-A1BB-91C9B3B8DD12}" type="slidenum">
              <a:rPr lang="en-US" smtClean="0"/>
              <a:pPr/>
              <a:t>‹#›</a:t>
            </a:fld>
            <a:endParaRPr lang="en-US"/>
          </a:p>
        </p:txBody>
      </p:sp>
      <p:sp>
        <p:nvSpPr>
          <p:cNvPr id="10" name="Footer Placeholder 4">
            <a:extLst>
              <a:ext uri="{FF2B5EF4-FFF2-40B4-BE49-F238E27FC236}">
                <a16:creationId xmlns:a16="http://schemas.microsoft.com/office/drawing/2014/main" id="{161EA3A0-1666-4D78-B32F-840BE192D0F3}"/>
              </a:ext>
            </a:extLst>
          </p:cNvPr>
          <p:cNvSpPr>
            <a:spLocks noGrp="1"/>
          </p:cNvSpPr>
          <p:nvPr>
            <p:ph type="ftr" sz="quarter" idx="11"/>
          </p:nvPr>
        </p:nvSpPr>
        <p:spPr>
          <a:xfrm>
            <a:off x="6281807" y="6356350"/>
            <a:ext cx="4874741" cy="365125"/>
          </a:xfrm>
          <a:prstGeom prst="rect">
            <a:avLst/>
          </a:prstGeom>
        </p:spPr>
        <p:txBody>
          <a:bodyPr/>
          <a:lstStyle>
            <a:lvl1pPr algn="r">
              <a:defRPr/>
            </a:lvl1pPr>
          </a:lstStyle>
          <a:p>
            <a:r>
              <a:rPr lang="en-US" dirty="0"/>
              <a:t>SRC Select Disclosure</a:t>
            </a:r>
          </a:p>
        </p:txBody>
      </p:sp>
      <p:sp>
        <p:nvSpPr>
          <p:cNvPr id="11" name="Date Placeholder 3">
            <a:extLst>
              <a:ext uri="{FF2B5EF4-FFF2-40B4-BE49-F238E27FC236}">
                <a16:creationId xmlns:a16="http://schemas.microsoft.com/office/drawing/2014/main" id="{4E08DBE3-3F39-48F4-B863-B24878BC8CD8}"/>
              </a:ext>
            </a:extLst>
          </p:cNvPr>
          <p:cNvSpPr>
            <a:spLocks noGrp="1"/>
          </p:cNvSpPr>
          <p:nvPr>
            <p:ph type="dt" sz="half" idx="10"/>
          </p:nvPr>
        </p:nvSpPr>
        <p:spPr>
          <a:xfrm>
            <a:off x="838200" y="6356350"/>
            <a:ext cx="2743200" cy="365125"/>
          </a:xfrm>
          <a:prstGeom prst="rect">
            <a:avLst/>
          </a:prstGeom>
        </p:spPr>
        <p:txBody>
          <a:bodyPr/>
          <a:lstStyle/>
          <a:p>
            <a:endParaRPr lang="en-US"/>
          </a:p>
        </p:txBody>
      </p:sp>
    </p:spTree>
    <p:extLst>
      <p:ext uri="{BB962C8B-B14F-4D97-AF65-F5344CB8AC3E}">
        <p14:creationId xmlns:p14="http://schemas.microsoft.com/office/powerpoint/2010/main" val="162217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1277600" y="5943600"/>
            <a:ext cx="914400" cy="914400"/>
          </a:xfrm>
          <a:prstGeom prst="rect">
            <a:avLst/>
          </a:prstGeom>
          <a:gradFill flip="none" rotWithShape="1">
            <a:gsLst>
              <a:gs pos="73000">
                <a:schemeClr val="bg1"/>
              </a:gs>
              <a:gs pos="80000">
                <a:srgbClr val="002D72"/>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838200" y="1421175"/>
            <a:ext cx="10515600" cy="48143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p:cNvSpPr/>
          <p:nvPr userDrawn="1"/>
        </p:nvSpPr>
        <p:spPr>
          <a:xfrm>
            <a:off x="0" y="1218025"/>
            <a:ext cx="12192000" cy="27432"/>
          </a:xfrm>
          <a:prstGeom prst="rect">
            <a:avLst/>
          </a:prstGeom>
          <a:gradFill flip="none" rotWithShape="1">
            <a:gsLst>
              <a:gs pos="15000">
                <a:srgbClr val="002D7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7FD9DD7F-1471-4BB0-86CE-D7CA1CC29172}"/>
              </a:ext>
            </a:extLst>
          </p:cNvPr>
          <p:cNvSpPr>
            <a:spLocks noGrp="1"/>
          </p:cNvSpPr>
          <p:nvPr>
            <p:ph type="ftr" sz="quarter" idx="3"/>
          </p:nvPr>
        </p:nvSpPr>
        <p:spPr>
          <a:xfrm>
            <a:off x="6281807" y="6356350"/>
            <a:ext cx="4874741" cy="365125"/>
          </a:xfrm>
          <a:prstGeom prst="rect">
            <a:avLst/>
          </a:prstGeom>
        </p:spPr>
        <p:txBody>
          <a:bodyPr/>
          <a:lstStyle>
            <a:lvl1pPr algn="r">
              <a:defRPr/>
            </a:lvl1pPr>
          </a:lstStyle>
          <a:p>
            <a:r>
              <a:rPr lang="en-US" dirty="0"/>
              <a:t>SRC Select Disclosure</a:t>
            </a:r>
          </a:p>
        </p:txBody>
      </p:sp>
      <p:pic>
        <p:nvPicPr>
          <p:cNvPr id="10" name="Picture 9">
            <a:extLst>
              <a:ext uri="{FF2B5EF4-FFF2-40B4-BE49-F238E27FC236}">
                <a16:creationId xmlns:a16="http://schemas.microsoft.com/office/drawing/2014/main" id="{01686D32-3BC7-C84D-ADEB-0B901FBF71C8}"/>
              </a:ext>
            </a:extLst>
          </p:cNvPr>
          <p:cNvPicPr>
            <a:picLocks noChangeAspect="1"/>
          </p:cNvPicPr>
          <p:nvPr userDrawn="1"/>
        </p:nvPicPr>
        <p:blipFill>
          <a:blip r:embed="rId18"/>
          <a:stretch>
            <a:fillRect/>
          </a:stretch>
        </p:blipFill>
        <p:spPr>
          <a:xfrm>
            <a:off x="11353800" y="72188"/>
            <a:ext cx="804742" cy="445047"/>
          </a:xfrm>
          <a:prstGeom prst="rect">
            <a:avLst/>
          </a:prstGeom>
        </p:spPr>
      </p:pic>
      <p:pic>
        <p:nvPicPr>
          <p:cNvPr id="11" name="Picture 10">
            <a:extLst>
              <a:ext uri="{FF2B5EF4-FFF2-40B4-BE49-F238E27FC236}">
                <a16:creationId xmlns:a16="http://schemas.microsoft.com/office/drawing/2014/main" id="{2CD05F28-FA03-954C-999F-AE629DAC38D8}"/>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45493" y="0"/>
            <a:ext cx="1185413" cy="1202347"/>
          </a:xfrm>
          <a:prstGeom prst="rect">
            <a:avLst/>
          </a:prstGeom>
        </p:spPr>
      </p:pic>
    </p:spTree>
    <p:extLst>
      <p:ext uri="{BB962C8B-B14F-4D97-AF65-F5344CB8AC3E}">
        <p14:creationId xmlns:p14="http://schemas.microsoft.com/office/powerpoint/2010/main" val="3283624139"/>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9" r:id="rId3"/>
    <p:sldLayoutId id="2147483682" r:id="rId4"/>
    <p:sldLayoutId id="2147483700" r:id="rId5"/>
    <p:sldLayoutId id="2147483697" r:id="rId6"/>
    <p:sldLayoutId id="2147483701" r:id="rId7"/>
    <p:sldLayoutId id="2147483683" r:id="rId8"/>
    <p:sldLayoutId id="2147483684" r:id="rId9"/>
    <p:sldLayoutId id="2147483695" r:id="rId10"/>
    <p:sldLayoutId id="2147483686" r:id="rId11"/>
    <p:sldLayoutId id="2147483687" r:id="rId12"/>
    <p:sldLayoutId id="2147483688" r:id="rId13"/>
    <p:sldLayoutId id="2147483689" r:id="rId14"/>
    <p:sldLayoutId id="2147483696" r:id="rId15"/>
    <p:sldLayoutId id="2147483702"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image" Target="../media/image31.png"/><Relationship Id="rId10" Type="http://schemas.openxmlformats.org/officeDocument/2006/relationships/image" Target="../media/image38.png"/><Relationship Id="rId9" Type="http://schemas.openxmlformats.org/officeDocument/2006/relationships/image" Target="../media/image37.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68.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0.jpg"/><Relationship Id="rId11" Type="http://schemas.openxmlformats.org/officeDocument/2006/relationships/image" Target="../media/image85.pn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eg"/><Relationship Id="rId9" Type="http://schemas.openxmlformats.org/officeDocument/2006/relationships/image" Target="../media/image83.jp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18" Type="http://schemas.openxmlformats.org/officeDocument/2006/relationships/image" Target="../media/image300.png"/><Relationship Id="rId26" Type="http://schemas.openxmlformats.org/officeDocument/2006/relationships/image" Target="../media/image87.png"/><Relationship Id="rId3" Type="http://schemas.openxmlformats.org/officeDocument/2006/relationships/image" Target="../media/image150.png"/><Relationship Id="rId21" Type="http://schemas.openxmlformats.org/officeDocument/2006/relationships/image" Target="../media/image330.png"/><Relationship Id="rId7" Type="http://schemas.openxmlformats.org/officeDocument/2006/relationships/image" Target="../media/image190.png"/><Relationship Id="rId12" Type="http://schemas.openxmlformats.org/officeDocument/2006/relationships/image" Target="../media/image240.png"/><Relationship Id="rId17" Type="http://schemas.openxmlformats.org/officeDocument/2006/relationships/image" Target="../media/image290.png"/><Relationship Id="rId25" Type="http://schemas.openxmlformats.org/officeDocument/2006/relationships/image" Target="../media/image370.png"/><Relationship Id="rId2" Type="http://schemas.openxmlformats.org/officeDocument/2006/relationships/image" Target="../media/image140.png"/><Relationship Id="rId16" Type="http://schemas.openxmlformats.org/officeDocument/2006/relationships/image" Target="../media/image280.png"/><Relationship Id="rId20" Type="http://schemas.openxmlformats.org/officeDocument/2006/relationships/image" Target="../media/image320.pn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230.png"/><Relationship Id="rId24" Type="http://schemas.openxmlformats.org/officeDocument/2006/relationships/image" Target="../media/image360.png"/><Relationship Id="rId5" Type="http://schemas.openxmlformats.org/officeDocument/2006/relationships/image" Target="../media/image170.png"/><Relationship Id="rId15" Type="http://schemas.openxmlformats.org/officeDocument/2006/relationships/image" Target="../media/image270.png"/><Relationship Id="rId23" Type="http://schemas.openxmlformats.org/officeDocument/2006/relationships/image" Target="../media/image350.png"/><Relationship Id="rId10" Type="http://schemas.openxmlformats.org/officeDocument/2006/relationships/image" Target="../media/image220.png"/><Relationship Id="rId19" Type="http://schemas.openxmlformats.org/officeDocument/2006/relationships/image" Target="../media/image310.png"/><Relationship Id="rId4" Type="http://schemas.openxmlformats.org/officeDocument/2006/relationships/image" Target="../media/image160.png"/><Relationship Id="rId9" Type="http://schemas.openxmlformats.org/officeDocument/2006/relationships/image" Target="../media/image210.png"/><Relationship Id="rId14" Type="http://schemas.openxmlformats.org/officeDocument/2006/relationships/image" Target="../media/image260.png"/><Relationship Id="rId22" Type="http://schemas.openxmlformats.org/officeDocument/2006/relationships/image" Target="../media/image340.png"/><Relationship Id="rId27" Type="http://schemas.openxmlformats.org/officeDocument/2006/relationships/image" Target="../media/image390.png"/></Relationships>
</file>

<file path=ppt/slides/_rels/slide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jp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3.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99.png"/><Relationship Id="rId11" Type="http://schemas.openxmlformats.org/officeDocument/2006/relationships/image" Target="../media/image1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82.png"/><Relationship Id="rId1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jpeg"/><Relationship Id="rId7" Type="http://schemas.openxmlformats.org/officeDocument/2006/relationships/image" Target="../media/image55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 Id="rId9" Type="http://schemas.openxmlformats.org/officeDocument/2006/relationships/image" Target="../media/image5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610.png"/><Relationship Id="rId5" Type="http://schemas.openxmlformats.org/officeDocument/2006/relationships/image" Target="../media/image119.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4" Type="http://schemas.openxmlformats.org/officeDocument/2006/relationships/image" Target="../media/image720.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4.xml"/><Relationship Id="rId5" Type="http://schemas.openxmlformats.org/officeDocument/2006/relationships/image" Target="../media/image850.png"/><Relationship Id="rId4" Type="http://schemas.openxmlformats.org/officeDocument/2006/relationships/image" Target="../media/image142.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9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4.png"/><Relationship Id="rId4" Type="http://schemas.openxmlformats.org/officeDocument/2006/relationships/image" Target="../media/image19.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Confidentiality</a:t>
            </a:r>
          </a:p>
        </p:txBody>
      </p:sp>
      <p:sp>
        <p:nvSpPr>
          <p:cNvPr id="3" name="Content Placeholder 2"/>
          <p:cNvSpPr>
            <a:spLocks noGrp="1"/>
          </p:cNvSpPr>
          <p:nvPr>
            <p:ph idx="1"/>
          </p:nvPr>
        </p:nvSpPr>
        <p:spPr/>
        <p:txBody>
          <a:bodyPr/>
          <a:lstStyle/>
          <a:p>
            <a:pPr marL="285746" indent="-285746"/>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By reviewing this presentation or participating in a SRC event, you are agreeing not to use the presented information for purposes unrelated to the event until approved by SRC;</a:t>
            </a:r>
          </a:p>
          <a:p>
            <a:pPr marL="285746" indent="-285746"/>
            <a:endParaRPr lang="en-US"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285746" indent="-285746"/>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Material may be presented that represents current research, some of which has not been published or protected. This material is not for public disclosure and until potential IP rights have been protected, please treat all of the information presented as </a:t>
            </a:r>
            <a:r>
              <a:rPr lang="en-US" b="1" u="sng" dirty="0">
                <a:solidFill>
                  <a:srgbClr val="000000"/>
                </a:solidFill>
                <a:latin typeface="Tahoma" panose="020B0604030504040204" pitchFamily="34" charset="0"/>
                <a:ea typeface="Tahoma" panose="020B0604030504040204" pitchFamily="34" charset="0"/>
                <a:cs typeface="Tahoma" panose="020B0604030504040204" pitchFamily="34" charset="0"/>
              </a:rPr>
              <a:t>confidential information</a:t>
            </a: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 which is the property of the researcher and their university.</a:t>
            </a:r>
          </a:p>
          <a:p>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t>SRC Select Disclosure</a:t>
            </a:r>
            <a:endParaRPr lang="en-US" dirty="0"/>
          </a:p>
        </p:txBody>
      </p:sp>
    </p:spTree>
    <p:extLst>
      <p:ext uri="{BB962C8B-B14F-4D97-AF65-F5344CB8AC3E}">
        <p14:creationId xmlns:p14="http://schemas.microsoft.com/office/powerpoint/2010/main" val="32809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Multi-Planar Array Compensation</a:t>
            </a:r>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066E7279-3D5E-41A3-B687-F53842E6FD9B}"/>
                  </a:ext>
                </a:extLst>
              </p:cNvPr>
              <p:cNvSpPr txBox="1"/>
              <p:nvPr/>
            </p:nvSpPr>
            <p:spPr>
              <a:xfrm>
                <a:off x="9225949" y="352285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52" name="TextBox 151">
                <a:extLst>
                  <a:ext uri="{FF2B5EF4-FFF2-40B4-BE49-F238E27FC236}">
                    <a16:creationId xmlns:a16="http://schemas.microsoft.com/office/drawing/2014/main" id="{066E7279-3D5E-41A3-B687-F53842E6FD9B}"/>
                  </a:ext>
                </a:extLst>
              </p:cNvPr>
              <p:cNvSpPr txBox="1">
                <a:spLocks noRot="1" noChangeAspect="1" noMove="1" noResize="1" noEditPoints="1" noAdjustHandles="1" noChangeArrowheads="1" noChangeShapeType="1" noTextEdit="1"/>
              </p:cNvSpPr>
              <p:nvPr/>
            </p:nvSpPr>
            <p:spPr>
              <a:xfrm>
                <a:off x="9225949" y="3522856"/>
                <a:ext cx="183320" cy="276999"/>
              </a:xfrm>
              <a:prstGeom prst="rect">
                <a:avLst/>
              </a:prstGeom>
              <a:blipFill>
                <a:blip r:embed="rId7"/>
                <a:stretch>
                  <a:fillRect l="-19355" r="-9677"/>
                </a:stretch>
              </a:blipFill>
            </p:spPr>
            <p:txBody>
              <a:bodyPr/>
              <a:lstStyle/>
              <a:p>
                <a:r>
                  <a:rPr lang="en-US">
                    <a:noFill/>
                  </a:rPr>
                  <a:t> </a:t>
                </a:r>
              </a:p>
            </p:txBody>
          </p:sp>
        </mc:Fallback>
      </mc:AlternateContent>
      <p:cxnSp>
        <p:nvCxnSpPr>
          <p:cNvPr id="252" name="Straight Connector 251">
            <a:extLst>
              <a:ext uri="{FF2B5EF4-FFF2-40B4-BE49-F238E27FC236}">
                <a16:creationId xmlns:a16="http://schemas.microsoft.com/office/drawing/2014/main" id="{94AE9960-3389-436C-A99C-DE16DE96414E}"/>
              </a:ext>
            </a:extLst>
          </p:cNvPr>
          <p:cNvCxnSpPr>
            <a:cxnSpLocks/>
          </p:cNvCxnSpPr>
          <p:nvPr/>
        </p:nvCxnSpPr>
        <p:spPr>
          <a:xfrm>
            <a:off x="7838571" y="2568168"/>
            <a:ext cx="0" cy="4149595"/>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B8967D77-4747-4CDA-8A47-0CCADDD635EF}"/>
              </a:ext>
            </a:extLst>
          </p:cNvPr>
          <p:cNvCxnSpPr>
            <a:cxnSpLocks/>
          </p:cNvCxnSpPr>
          <p:nvPr/>
        </p:nvCxnSpPr>
        <p:spPr>
          <a:xfrm flipH="1">
            <a:off x="6134423" y="3792520"/>
            <a:ext cx="3163310" cy="1748174"/>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08784945-8FBB-4820-AAAB-995F5E2C3C84}"/>
              </a:ext>
            </a:extLst>
          </p:cNvPr>
          <p:cNvCxnSpPr>
            <a:cxnSpLocks/>
          </p:cNvCxnSpPr>
          <p:nvPr/>
        </p:nvCxnSpPr>
        <p:spPr>
          <a:xfrm flipH="1" flipV="1">
            <a:off x="5913400" y="3530190"/>
            <a:ext cx="5255562" cy="2933316"/>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205" name="Group 204">
            <a:extLst>
              <a:ext uri="{FF2B5EF4-FFF2-40B4-BE49-F238E27FC236}">
                <a16:creationId xmlns:a16="http://schemas.microsoft.com/office/drawing/2014/main" id="{23B9EF51-05AC-4E14-80F1-5CF4D54EF0CA}"/>
              </a:ext>
            </a:extLst>
          </p:cNvPr>
          <p:cNvGrpSpPr/>
          <p:nvPr/>
        </p:nvGrpSpPr>
        <p:grpSpPr>
          <a:xfrm>
            <a:off x="6810026" y="3242334"/>
            <a:ext cx="1940508" cy="2575969"/>
            <a:chOff x="6541577" y="2543959"/>
            <a:chExt cx="1314450" cy="1834758"/>
          </a:xfrm>
        </p:grpSpPr>
        <p:grpSp>
          <p:nvGrpSpPr>
            <p:cNvPr id="239" name="Group 238">
              <a:extLst>
                <a:ext uri="{FF2B5EF4-FFF2-40B4-BE49-F238E27FC236}">
                  <a16:creationId xmlns:a16="http://schemas.microsoft.com/office/drawing/2014/main" id="{373C7113-E17D-40A1-AFC9-F98282A0ADA2}"/>
                </a:ext>
              </a:extLst>
            </p:cNvPr>
            <p:cNvGrpSpPr/>
            <p:nvPr/>
          </p:nvGrpSpPr>
          <p:grpSpPr>
            <a:xfrm>
              <a:off x="6541577" y="2543959"/>
              <a:ext cx="1314450" cy="1834758"/>
              <a:chOff x="6541577" y="2543959"/>
              <a:chExt cx="1314450" cy="1834758"/>
            </a:xfrm>
          </p:grpSpPr>
          <p:cxnSp>
            <p:nvCxnSpPr>
              <p:cNvPr id="248" name="Straight Connector 247">
                <a:extLst>
                  <a:ext uri="{FF2B5EF4-FFF2-40B4-BE49-F238E27FC236}">
                    <a16:creationId xmlns:a16="http://schemas.microsoft.com/office/drawing/2014/main" id="{3E83B7E6-ABA0-48D4-A0BA-761869937A94}"/>
                  </a:ext>
                </a:extLst>
              </p:cNvPr>
              <p:cNvCxnSpPr>
                <a:cxnSpLocks/>
              </p:cNvCxnSpPr>
              <p:nvPr/>
            </p:nvCxnSpPr>
            <p:spPr>
              <a:xfrm>
                <a:off x="6541577" y="3246872"/>
                <a:ext cx="0" cy="1131113"/>
              </a:xfrm>
              <a:prstGeom prst="line">
                <a:avLst/>
              </a:prstGeom>
              <a:ln w="19050">
                <a:solidFill>
                  <a:srgbClr val="FF0000">
                    <a:alpha val="5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1D78684D-4BA6-457C-B103-471F32B4CC3B}"/>
                  </a:ext>
                </a:extLst>
              </p:cNvPr>
              <p:cNvCxnSpPr>
                <a:cxnSpLocks/>
              </p:cNvCxnSpPr>
              <p:nvPr/>
            </p:nvCxnSpPr>
            <p:spPr>
              <a:xfrm>
                <a:off x="7856027" y="2543959"/>
                <a:ext cx="0" cy="1131113"/>
              </a:xfrm>
              <a:prstGeom prst="line">
                <a:avLst/>
              </a:prstGeom>
              <a:ln w="19050">
                <a:solidFill>
                  <a:srgbClr val="FF0000">
                    <a:alpha val="5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0" name="Straight Connector 249">
                <a:extLst>
                  <a:ext uri="{FF2B5EF4-FFF2-40B4-BE49-F238E27FC236}">
                    <a16:creationId xmlns:a16="http://schemas.microsoft.com/office/drawing/2014/main" id="{BD6B3085-9563-4FC2-B9E3-67B7CEBB332F}"/>
                  </a:ext>
                </a:extLst>
              </p:cNvPr>
              <p:cNvCxnSpPr>
                <a:cxnSpLocks/>
              </p:cNvCxnSpPr>
              <p:nvPr/>
            </p:nvCxnSpPr>
            <p:spPr>
              <a:xfrm flipV="1">
                <a:off x="6541577" y="2543959"/>
                <a:ext cx="1314450" cy="702913"/>
              </a:xfrm>
              <a:prstGeom prst="line">
                <a:avLst/>
              </a:prstGeom>
              <a:ln w="19050">
                <a:solidFill>
                  <a:srgbClr val="FF0000">
                    <a:alpha val="5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0966354C-3A86-4475-977F-119F21BCD616}"/>
                  </a:ext>
                </a:extLst>
              </p:cNvPr>
              <p:cNvCxnSpPr>
                <a:cxnSpLocks/>
              </p:cNvCxnSpPr>
              <p:nvPr/>
            </p:nvCxnSpPr>
            <p:spPr>
              <a:xfrm flipV="1">
                <a:off x="6541577" y="3675804"/>
                <a:ext cx="1314450" cy="702913"/>
              </a:xfrm>
              <a:prstGeom prst="line">
                <a:avLst/>
              </a:prstGeom>
              <a:ln w="19050">
                <a:solidFill>
                  <a:srgbClr val="FF0000">
                    <a:alpha val="50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3" name="Group 242">
              <a:extLst>
                <a:ext uri="{FF2B5EF4-FFF2-40B4-BE49-F238E27FC236}">
                  <a16:creationId xmlns:a16="http://schemas.microsoft.com/office/drawing/2014/main" id="{1719CD64-666B-4865-8142-182232BA341C}"/>
                </a:ext>
              </a:extLst>
            </p:cNvPr>
            <p:cNvGrpSpPr/>
            <p:nvPr/>
          </p:nvGrpSpPr>
          <p:grpSpPr>
            <a:xfrm>
              <a:off x="7635929" y="2627369"/>
              <a:ext cx="171663" cy="245863"/>
              <a:chOff x="6541577" y="2543959"/>
              <a:chExt cx="1314450" cy="1834758"/>
            </a:xfrm>
          </p:grpSpPr>
          <p:cxnSp>
            <p:nvCxnSpPr>
              <p:cNvPr id="244" name="Straight Connector 243">
                <a:extLst>
                  <a:ext uri="{FF2B5EF4-FFF2-40B4-BE49-F238E27FC236}">
                    <a16:creationId xmlns:a16="http://schemas.microsoft.com/office/drawing/2014/main" id="{ED3E46D9-179C-47F4-99CC-76AE8D5D405F}"/>
                  </a:ext>
                </a:extLst>
              </p:cNvPr>
              <p:cNvCxnSpPr>
                <a:cxnSpLocks/>
              </p:cNvCxnSpPr>
              <p:nvPr/>
            </p:nvCxnSpPr>
            <p:spPr>
              <a:xfrm>
                <a:off x="6541577" y="3246872"/>
                <a:ext cx="0" cy="1131113"/>
              </a:xfrm>
              <a:prstGeom prst="line">
                <a:avLst/>
              </a:prstGeom>
              <a:ln w="190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1D5681EC-B31B-45B4-A600-A99613459066}"/>
                  </a:ext>
                </a:extLst>
              </p:cNvPr>
              <p:cNvCxnSpPr>
                <a:cxnSpLocks/>
              </p:cNvCxnSpPr>
              <p:nvPr/>
            </p:nvCxnSpPr>
            <p:spPr>
              <a:xfrm>
                <a:off x="7856027" y="2543959"/>
                <a:ext cx="0" cy="1131113"/>
              </a:xfrm>
              <a:prstGeom prst="line">
                <a:avLst/>
              </a:prstGeom>
              <a:ln w="190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6" name="Straight Connector 245">
                <a:extLst>
                  <a:ext uri="{FF2B5EF4-FFF2-40B4-BE49-F238E27FC236}">
                    <a16:creationId xmlns:a16="http://schemas.microsoft.com/office/drawing/2014/main" id="{5768F7CE-0B2E-4382-BECA-3CD991944C40}"/>
                  </a:ext>
                </a:extLst>
              </p:cNvPr>
              <p:cNvCxnSpPr>
                <a:cxnSpLocks/>
              </p:cNvCxnSpPr>
              <p:nvPr/>
            </p:nvCxnSpPr>
            <p:spPr>
              <a:xfrm flipV="1">
                <a:off x="6541577" y="2543959"/>
                <a:ext cx="1314450" cy="702913"/>
              </a:xfrm>
              <a:prstGeom prst="line">
                <a:avLst/>
              </a:prstGeom>
              <a:ln w="190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7" name="Straight Connector 246">
                <a:extLst>
                  <a:ext uri="{FF2B5EF4-FFF2-40B4-BE49-F238E27FC236}">
                    <a16:creationId xmlns:a16="http://schemas.microsoft.com/office/drawing/2014/main" id="{3EC6F8B4-2030-4AA0-A551-3A5C40467AF0}"/>
                  </a:ext>
                </a:extLst>
              </p:cNvPr>
              <p:cNvCxnSpPr>
                <a:cxnSpLocks/>
              </p:cNvCxnSpPr>
              <p:nvPr/>
            </p:nvCxnSpPr>
            <p:spPr>
              <a:xfrm flipV="1">
                <a:off x="6541577" y="3675804"/>
                <a:ext cx="1314450" cy="702913"/>
              </a:xfrm>
              <a:prstGeom prst="line">
                <a:avLst/>
              </a:prstGeom>
              <a:ln w="190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226" name="Group 225">
            <a:extLst>
              <a:ext uri="{FF2B5EF4-FFF2-40B4-BE49-F238E27FC236}">
                <a16:creationId xmlns:a16="http://schemas.microsoft.com/office/drawing/2014/main" id="{CE937C61-A75F-42EB-A7A1-839DD0B13500}"/>
              </a:ext>
            </a:extLst>
          </p:cNvPr>
          <p:cNvGrpSpPr/>
          <p:nvPr/>
        </p:nvGrpSpPr>
        <p:grpSpPr>
          <a:xfrm>
            <a:off x="6811162" y="3241306"/>
            <a:ext cx="1940508" cy="2575969"/>
            <a:chOff x="6541577" y="2543959"/>
            <a:chExt cx="1314450" cy="1834758"/>
          </a:xfrm>
        </p:grpSpPr>
        <p:cxnSp>
          <p:nvCxnSpPr>
            <p:cNvPr id="235" name="Straight Connector 234">
              <a:extLst>
                <a:ext uri="{FF2B5EF4-FFF2-40B4-BE49-F238E27FC236}">
                  <a16:creationId xmlns:a16="http://schemas.microsoft.com/office/drawing/2014/main" id="{607005AA-3941-4ABB-AC09-C07A9539213C}"/>
                </a:ext>
              </a:extLst>
            </p:cNvPr>
            <p:cNvCxnSpPr>
              <a:cxnSpLocks/>
            </p:cNvCxnSpPr>
            <p:nvPr/>
          </p:nvCxnSpPr>
          <p:spPr>
            <a:xfrm>
              <a:off x="6541577" y="3246872"/>
              <a:ext cx="0" cy="11311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6" name="Straight Connector 235">
              <a:extLst>
                <a:ext uri="{FF2B5EF4-FFF2-40B4-BE49-F238E27FC236}">
                  <a16:creationId xmlns:a16="http://schemas.microsoft.com/office/drawing/2014/main" id="{78EE04B9-9E5E-48DC-A472-37DCE0BB3D6D}"/>
                </a:ext>
              </a:extLst>
            </p:cNvPr>
            <p:cNvCxnSpPr>
              <a:cxnSpLocks/>
            </p:cNvCxnSpPr>
            <p:nvPr/>
          </p:nvCxnSpPr>
          <p:spPr>
            <a:xfrm>
              <a:off x="7856027" y="2543959"/>
              <a:ext cx="0" cy="11311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A12E6C8-BB22-4E34-8E92-369A408363E0}"/>
                </a:ext>
              </a:extLst>
            </p:cNvPr>
            <p:cNvCxnSpPr>
              <a:cxnSpLocks/>
            </p:cNvCxnSpPr>
            <p:nvPr/>
          </p:nvCxnSpPr>
          <p:spPr>
            <a:xfrm flipV="1">
              <a:off x="6541577" y="2543959"/>
              <a:ext cx="1314450" cy="7029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4D779C29-535B-4CDA-A633-22C059AD1303}"/>
                </a:ext>
              </a:extLst>
            </p:cNvPr>
            <p:cNvCxnSpPr>
              <a:cxnSpLocks/>
            </p:cNvCxnSpPr>
            <p:nvPr/>
          </p:nvCxnSpPr>
          <p:spPr>
            <a:xfrm flipV="1">
              <a:off x="6541577" y="3675804"/>
              <a:ext cx="1314450" cy="7029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31" name="Straight Connector 230">
            <a:extLst>
              <a:ext uri="{FF2B5EF4-FFF2-40B4-BE49-F238E27FC236}">
                <a16:creationId xmlns:a16="http://schemas.microsoft.com/office/drawing/2014/main" id="{7BC0035C-DFDA-4661-87C2-DDF22DFAF79E}"/>
              </a:ext>
            </a:extLst>
          </p:cNvPr>
          <p:cNvCxnSpPr>
            <a:cxnSpLocks/>
          </p:cNvCxnSpPr>
          <p:nvPr/>
        </p:nvCxnSpPr>
        <p:spPr>
          <a:xfrm>
            <a:off x="8308736" y="4016497"/>
            <a:ext cx="0" cy="212804"/>
          </a:xfrm>
          <a:prstGeom prst="line">
            <a:avLst/>
          </a:prstGeom>
          <a:solidFill>
            <a:srgbClr val="FF0000"/>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78FAB5BD-CCC5-4D15-AD26-E6320C4FDCE3}"/>
              </a:ext>
            </a:extLst>
          </p:cNvPr>
          <p:cNvCxnSpPr>
            <a:cxnSpLocks/>
          </p:cNvCxnSpPr>
          <p:nvPr/>
        </p:nvCxnSpPr>
        <p:spPr>
          <a:xfrm>
            <a:off x="8562160" y="3884253"/>
            <a:ext cx="0" cy="212804"/>
          </a:xfrm>
          <a:prstGeom prst="line">
            <a:avLst/>
          </a:prstGeom>
          <a:solidFill>
            <a:srgbClr val="FF0000"/>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2DB22A69-6CD3-4E65-B211-E0281A78B2A5}"/>
              </a:ext>
            </a:extLst>
          </p:cNvPr>
          <p:cNvCxnSpPr>
            <a:cxnSpLocks/>
          </p:cNvCxnSpPr>
          <p:nvPr/>
        </p:nvCxnSpPr>
        <p:spPr>
          <a:xfrm flipV="1">
            <a:off x="8308736" y="3884253"/>
            <a:ext cx="253425" cy="132244"/>
          </a:xfrm>
          <a:prstGeom prst="line">
            <a:avLst/>
          </a:prstGeom>
          <a:solidFill>
            <a:srgbClr val="FF0000"/>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800089DB-ACEB-4EB4-95C9-6F228881CE31}"/>
              </a:ext>
            </a:extLst>
          </p:cNvPr>
          <p:cNvCxnSpPr>
            <a:cxnSpLocks/>
          </p:cNvCxnSpPr>
          <p:nvPr/>
        </p:nvCxnSpPr>
        <p:spPr>
          <a:xfrm flipV="1">
            <a:off x="8308738" y="4097196"/>
            <a:ext cx="253425" cy="132244"/>
          </a:xfrm>
          <a:prstGeom prst="line">
            <a:avLst/>
          </a:prstGeom>
          <a:solidFill>
            <a:srgbClr val="FF0000"/>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10391ADA-65B5-4213-8768-9E5D7C5B786D}"/>
              </a:ext>
            </a:extLst>
          </p:cNvPr>
          <p:cNvGrpSpPr/>
          <p:nvPr/>
        </p:nvGrpSpPr>
        <p:grpSpPr>
          <a:xfrm>
            <a:off x="6808673" y="3248367"/>
            <a:ext cx="1940508" cy="2575969"/>
            <a:chOff x="5974888" y="2702889"/>
            <a:chExt cx="1940508" cy="2575969"/>
          </a:xfrm>
        </p:grpSpPr>
        <p:grpSp>
          <p:nvGrpSpPr>
            <p:cNvPr id="213" name="Group 212">
              <a:extLst>
                <a:ext uri="{FF2B5EF4-FFF2-40B4-BE49-F238E27FC236}">
                  <a16:creationId xmlns:a16="http://schemas.microsoft.com/office/drawing/2014/main" id="{BAF9B346-D9D1-40B7-B0A2-13DA4DAFAE98}"/>
                </a:ext>
              </a:extLst>
            </p:cNvPr>
            <p:cNvGrpSpPr/>
            <p:nvPr/>
          </p:nvGrpSpPr>
          <p:grpSpPr>
            <a:xfrm>
              <a:off x="5974888" y="2702889"/>
              <a:ext cx="1940508" cy="2575969"/>
              <a:chOff x="6541577" y="2543959"/>
              <a:chExt cx="1314450" cy="1834758"/>
            </a:xfrm>
          </p:grpSpPr>
          <p:cxnSp>
            <p:nvCxnSpPr>
              <p:cNvPr id="222" name="Straight Connector 221">
                <a:extLst>
                  <a:ext uri="{FF2B5EF4-FFF2-40B4-BE49-F238E27FC236}">
                    <a16:creationId xmlns:a16="http://schemas.microsoft.com/office/drawing/2014/main" id="{2FFB061A-8FCF-47FC-8AC3-BC0B93FF15EA}"/>
                  </a:ext>
                </a:extLst>
              </p:cNvPr>
              <p:cNvCxnSpPr>
                <a:cxnSpLocks/>
              </p:cNvCxnSpPr>
              <p:nvPr/>
            </p:nvCxnSpPr>
            <p:spPr>
              <a:xfrm>
                <a:off x="6541577" y="3246872"/>
                <a:ext cx="0" cy="11311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32604059-3990-4914-B2A6-55B6E78E9649}"/>
                  </a:ext>
                </a:extLst>
              </p:cNvPr>
              <p:cNvCxnSpPr>
                <a:cxnSpLocks/>
              </p:cNvCxnSpPr>
              <p:nvPr/>
            </p:nvCxnSpPr>
            <p:spPr>
              <a:xfrm>
                <a:off x="7856027" y="2543959"/>
                <a:ext cx="0" cy="11311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D4DF1656-87B1-486D-A98A-F4DEDBB18A21}"/>
                  </a:ext>
                </a:extLst>
              </p:cNvPr>
              <p:cNvCxnSpPr>
                <a:cxnSpLocks/>
              </p:cNvCxnSpPr>
              <p:nvPr/>
            </p:nvCxnSpPr>
            <p:spPr>
              <a:xfrm flipV="1">
                <a:off x="6541577" y="2543959"/>
                <a:ext cx="1314450" cy="7029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E95726D3-3034-4B7E-9607-AF4BBAA43E21}"/>
                  </a:ext>
                </a:extLst>
              </p:cNvPr>
              <p:cNvCxnSpPr>
                <a:cxnSpLocks/>
              </p:cNvCxnSpPr>
              <p:nvPr/>
            </p:nvCxnSpPr>
            <p:spPr>
              <a:xfrm flipV="1">
                <a:off x="6541577" y="3675804"/>
                <a:ext cx="1314450" cy="702913"/>
              </a:xfrm>
              <a:prstGeom prst="line">
                <a:avLst/>
              </a:prstGeom>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17" name="Group 216">
              <a:extLst>
                <a:ext uri="{FF2B5EF4-FFF2-40B4-BE49-F238E27FC236}">
                  <a16:creationId xmlns:a16="http://schemas.microsoft.com/office/drawing/2014/main" id="{6833FB56-C0CC-4495-9CF0-A2A05AA70B6C}"/>
                </a:ext>
              </a:extLst>
            </p:cNvPr>
            <p:cNvGrpSpPr/>
            <p:nvPr/>
          </p:nvGrpSpPr>
          <p:grpSpPr>
            <a:xfrm>
              <a:off x="6106667" y="3931397"/>
              <a:ext cx="253426" cy="345190"/>
              <a:chOff x="-1154535" y="8451328"/>
              <a:chExt cx="1314454" cy="1834771"/>
            </a:xfrm>
          </p:grpSpPr>
          <p:cxnSp>
            <p:nvCxnSpPr>
              <p:cNvPr id="218" name="Straight Connector 217">
                <a:extLst>
                  <a:ext uri="{FF2B5EF4-FFF2-40B4-BE49-F238E27FC236}">
                    <a16:creationId xmlns:a16="http://schemas.microsoft.com/office/drawing/2014/main" id="{F75B97B5-8188-45FE-84B6-AB9DA59CA392}"/>
                  </a:ext>
                </a:extLst>
              </p:cNvPr>
              <p:cNvCxnSpPr>
                <a:cxnSpLocks/>
              </p:cNvCxnSpPr>
              <p:nvPr/>
            </p:nvCxnSpPr>
            <p:spPr>
              <a:xfrm>
                <a:off x="-1154530" y="9154238"/>
                <a:ext cx="0" cy="1131111"/>
              </a:xfrm>
              <a:prstGeom prst="line">
                <a:avLst/>
              </a:prstGeom>
              <a:solidFill>
                <a:srgbClr val="FF0000">
                  <a:alpha val="25000"/>
                </a:srgbClr>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7FFEEC68-1D3D-4EBE-AD18-A86D52972FE6}"/>
                  </a:ext>
                </a:extLst>
              </p:cNvPr>
              <p:cNvCxnSpPr>
                <a:cxnSpLocks/>
              </p:cNvCxnSpPr>
              <p:nvPr/>
            </p:nvCxnSpPr>
            <p:spPr>
              <a:xfrm>
                <a:off x="159919" y="8451328"/>
                <a:ext cx="0" cy="1131111"/>
              </a:xfrm>
              <a:prstGeom prst="line">
                <a:avLst/>
              </a:prstGeom>
              <a:solidFill>
                <a:srgbClr val="FF0000">
                  <a:alpha val="25000"/>
                </a:srgbClr>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65EBA998-8C76-4CFB-AD52-B1FF1DA4222C}"/>
                  </a:ext>
                </a:extLst>
              </p:cNvPr>
              <p:cNvCxnSpPr>
                <a:cxnSpLocks/>
              </p:cNvCxnSpPr>
              <p:nvPr/>
            </p:nvCxnSpPr>
            <p:spPr>
              <a:xfrm flipV="1">
                <a:off x="-1154530" y="8451328"/>
                <a:ext cx="1314449" cy="702910"/>
              </a:xfrm>
              <a:prstGeom prst="line">
                <a:avLst/>
              </a:prstGeom>
              <a:solidFill>
                <a:srgbClr val="FF0000">
                  <a:alpha val="25000"/>
                </a:srgbClr>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7BEB5759-09D9-40B9-A373-EEF001C19E67}"/>
                  </a:ext>
                </a:extLst>
              </p:cNvPr>
              <p:cNvCxnSpPr>
                <a:cxnSpLocks/>
              </p:cNvCxnSpPr>
              <p:nvPr/>
            </p:nvCxnSpPr>
            <p:spPr>
              <a:xfrm flipV="1">
                <a:off x="-1154535" y="9583188"/>
                <a:ext cx="1314450" cy="702911"/>
              </a:xfrm>
              <a:prstGeom prst="line">
                <a:avLst/>
              </a:prstGeom>
              <a:solidFill>
                <a:srgbClr val="FF0000">
                  <a:alpha val="25000"/>
                </a:srgbClr>
              </a:solidFill>
              <a:ln w="19050">
                <a:solidFill>
                  <a:srgbClr val="FF0000">
                    <a:alpha val="25000"/>
                  </a:srgb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08" name="Oval 207">
            <a:extLst>
              <a:ext uri="{FF2B5EF4-FFF2-40B4-BE49-F238E27FC236}">
                <a16:creationId xmlns:a16="http://schemas.microsoft.com/office/drawing/2014/main" id="{F9BDAF8F-2772-4E6D-8A2B-932B799D4292}"/>
              </a:ext>
            </a:extLst>
          </p:cNvPr>
          <p:cNvSpPr/>
          <p:nvPr/>
        </p:nvSpPr>
        <p:spPr>
          <a:xfrm>
            <a:off x="10019857" y="5434623"/>
            <a:ext cx="107304" cy="940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0" name="Straight Arrow Connector 209">
            <a:extLst>
              <a:ext uri="{FF2B5EF4-FFF2-40B4-BE49-F238E27FC236}">
                <a16:creationId xmlns:a16="http://schemas.microsoft.com/office/drawing/2014/main" id="{2BB9264A-63F6-4619-9369-FC4B42EC0F4D}"/>
              </a:ext>
            </a:extLst>
          </p:cNvPr>
          <p:cNvCxnSpPr>
            <a:cxnSpLocks/>
            <a:stCxn id="208" idx="1"/>
            <a:endCxn id="5" idx="4"/>
          </p:cNvCxnSpPr>
          <p:nvPr/>
        </p:nvCxnSpPr>
        <p:spPr>
          <a:xfrm flipH="1" flipV="1">
            <a:off x="8564040" y="3545735"/>
            <a:ext cx="1471531" cy="1902657"/>
          </a:xfrm>
          <a:prstGeom prst="straightConnector1">
            <a:avLst/>
          </a:prstGeom>
          <a:ln>
            <a:solidFill>
              <a:srgbClr val="FF0000"/>
            </a:solidFill>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2EC27455-2D81-4102-862E-6A33ABF8F55B}"/>
                  </a:ext>
                </a:extLst>
              </p:cNvPr>
              <p:cNvSpPr txBox="1"/>
              <p:nvPr/>
            </p:nvSpPr>
            <p:spPr>
              <a:xfrm>
                <a:off x="7651853" y="235200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93" name="TextBox 192">
                <a:extLst>
                  <a:ext uri="{FF2B5EF4-FFF2-40B4-BE49-F238E27FC236}">
                    <a16:creationId xmlns:a16="http://schemas.microsoft.com/office/drawing/2014/main" id="{2EC27455-2D81-4102-862E-6A33ABF8F55B}"/>
                  </a:ext>
                </a:extLst>
              </p:cNvPr>
              <p:cNvSpPr txBox="1">
                <a:spLocks noRot="1" noChangeAspect="1" noMove="1" noResize="1" noEditPoints="1" noAdjustHandles="1" noChangeArrowheads="1" noChangeShapeType="1" noTextEdit="1"/>
              </p:cNvSpPr>
              <p:nvPr/>
            </p:nvSpPr>
            <p:spPr>
              <a:xfrm>
                <a:off x="7651853" y="2352001"/>
                <a:ext cx="186718" cy="276999"/>
              </a:xfrm>
              <a:prstGeom prst="rect">
                <a:avLst/>
              </a:prstGeom>
              <a:blipFill>
                <a:blip r:embed="rId8"/>
                <a:stretch>
                  <a:fillRect l="-32258" r="-2580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98A7ACB9-5CE5-44E7-9007-551D9AC0366C}"/>
                  </a:ext>
                </a:extLst>
              </p:cNvPr>
              <p:cNvSpPr txBox="1"/>
              <p:nvPr/>
            </p:nvSpPr>
            <p:spPr>
              <a:xfrm>
                <a:off x="11168735" y="6210702"/>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194" name="TextBox 193">
                <a:extLst>
                  <a:ext uri="{FF2B5EF4-FFF2-40B4-BE49-F238E27FC236}">
                    <a16:creationId xmlns:a16="http://schemas.microsoft.com/office/drawing/2014/main" id="{98A7ACB9-5CE5-44E7-9007-551D9AC0366C}"/>
                  </a:ext>
                </a:extLst>
              </p:cNvPr>
              <p:cNvSpPr txBox="1">
                <a:spLocks noRot="1" noChangeAspect="1" noMove="1" noResize="1" noEditPoints="1" noAdjustHandles="1" noChangeArrowheads="1" noChangeShapeType="1" noTextEdit="1"/>
              </p:cNvSpPr>
              <p:nvPr/>
            </p:nvSpPr>
            <p:spPr>
              <a:xfrm>
                <a:off x="11168735" y="6210702"/>
                <a:ext cx="169084" cy="276999"/>
              </a:xfrm>
              <a:prstGeom prst="rect">
                <a:avLst/>
              </a:prstGeom>
              <a:blipFill>
                <a:blip r:embed="rId9"/>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5B3F2914-8E9D-44FC-88C3-18081FC2EFB3}"/>
                  </a:ext>
                </a:extLst>
              </p:cNvPr>
              <p:cNvSpPr txBox="1"/>
              <p:nvPr/>
            </p:nvSpPr>
            <p:spPr>
              <a:xfrm>
                <a:off x="6650694" y="5809991"/>
                <a:ext cx="289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b="0" dirty="0"/>
              </a:p>
            </p:txBody>
          </p:sp>
        </mc:Choice>
        <mc:Fallback xmlns="">
          <p:sp>
            <p:nvSpPr>
              <p:cNvPr id="195" name="TextBox 194">
                <a:extLst>
                  <a:ext uri="{FF2B5EF4-FFF2-40B4-BE49-F238E27FC236}">
                    <a16:creationId xmlns:a16="http://schemas.microsoft.com/office/drawing/2014/main" id="{5B3F2914-8E9D-44FC-88C3-18081FC2EFB3}"/>
                  </a:ext>
                </a:extLst>
              </p:cNvPr>
              <p:cNvSpPr txBox="1">
                <a:spLocks noRot="1" noChangeAspect="1" noMove="1" noResize="1" noEditPoints="1" noAdjustHandles="1" noChangeArrowheads="1" noChangeShapeType="1" noTextEdit="1"/>
              </p:cNvSpPr>
              <p:nvPr/>
            </p:nvSpPr>
            <p:spPr>
              <a:xfrm>
                <a:off x="6650694" y="5809991"/>
                <a:ext cx="289758" cy="276999"/>
              </a:xfrm>
              <a:prstGeom prst="rect">
                <a:avLst/>
              </a:prstGeom>
              <a:blipFill>
                <a:blip r:embed="rId10"/>
                <a:stretch>
                  <a:fillRect l="-20833" r="-6250" b="-15217"/>
                </a:stretch>
              </a:blipFill>
            </p:spPr>
            <p:txBody>
              <a:bodyPr/>
              <a:lstStyle/>
              <a:p>
                <a:r>
                  <a:rPr lang="en-US">
                    <a:noFill/>
                  </a:rPr>
                  <a:t> </a:t>
                </a:r>
              </a:p>
            </p:txBody>
          </p:sp>
        </mc:Fallback>
      </mc:AlternateContent>
      <p:sp>
        <p:nvSpPr>
          <p:cNvPr id="200" name="Oval 199">
            <a:extLst>
              <a:ext uri="{FF2B5EF4-FFF2-40B4-BE49-F238E27FC236}">
                <a16:creationId xmlns:a16="http://schemas.microsoft.com/office/drawing/2014/main" id="{B8628DD6-23AE-46D1-BB1F-0CDC7813187B}"/>
              </a:ext>
            </a:extLst>
          </p:cNvPr>
          <p:cNvSpPr/>
          <p:nvPr/>
        </p:nvSpPr>
        <p:spPr>
          <a:xfrm>
            <a:off x="6049758" y="2872962"/>
            <a:ext cx="82214" cy="917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1" name="Diamond 200">
            <a:extLst>
              <a:ext uri="{FF2B5EF4-FFF2-40B4-BE49-F238E27FC236}">
                <a16:creationId xmlns:a16="http://schemas.microsoft.com/office/drawing/2014/main" id="{E196B824-DFC4-47F2-9662-F2D88E733B6A}"/>
              </a:ext>
            </a:extLst>
          </p:cNvPr>
          <p:cNvSpPr/>
          <p:nvPr/>
        </p:nvSpPr>
        <p:spPr>
          <a:xfrm>
            <a:off x="6049758" y="2685546"/>
            <a:ext cx="82214" cy="917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3C6897B4-E620-4042-AE9B-907006796BFB}"/>
              </a:ext>
            </a:extLst>
          </p:cNvPr>
          <p:cNvSpPr txBox="1"/>
          <p:nvPr/>
        </p:nvSpPr>
        <p:spPr>
          <a:xfrm>
            <a:off x="6090865" y="2780347"/>
            <a:ext cx="380819" cy="276999"/>
          </a:xfrm>
          <a:prstGeom prst="rect">
            <a:avLst/>
          </a:prstGeom>
          <a:noFill/>
        </p:spPr>
        <p:txBody>
          <a:bodyPr wrap="square" rtlCol="0">
            <a:spAutoFit/>
          </a:bodyPr>
          <a:lstStyle/>
          <a:p>
            <a:r>
              <a:rPr lang="en-US" sz="1200" dirty="0"/>
              <a:t>Rx</a:t>
            </a:r>
          </a:p>
        </p:txBody>
      </p:sp>
      <p:sp>
        <p:nvSpPr>
          <p:cNvPr id="203" name="TextBox 202">
            <a:extLst>
              <a:ext uri="{FF2B5EF4-FFF2-40B4-BE49-F238E27FC236}">
                <a16:creationId xmlns:a16="http://schemas.microsoft.com/office/drawing/2014/main" id="{8738A2EF-ACE1-42FE-BA38-A6E03037FB73}"/>
              </a:ext>
            </a:extLst>
          </p:cNvPr>
          <p:cNvSpPr txBox="1"/>
          <p:nvPr/>
        </p:nvSpPr>
        <p:spPr>
          <a:xfrm>
            <a:off x="6090865" y="2594852"/>
            <a:ext cx="380819" cy="276999"/>
          </a:xfrm>
          <a:prstGeom prst="rect">
            <a:avLst/>
          </a:prstGeom>
          <a:noFill/>
        </p:spPr>
        <p:txBody>
          <a:bodyPr wrap="square" rtlCol="0">
            <a:spAutoFit/>
          </a:bodyPr>
          <a:lstStyle/>
          <a:p>
            <a:r>
              <a:rPr lang="en-US" sz="1200" dirty="0"/>
              <a:t>Tx</a:t>
            </a:r>
          </a:p>
        </p:txBody>
      </p:sp>
      <p:sp>
        <p:nvSpPr>
          <p:cNvPr id="197" name="TextBox 196">
            <a:extLst>
              <a:ext uri="{FF2B5EF4-FFF2-40B4-BE49-F238E27FC236}">
                <a16:creationId xmlns:a16="http://schemas.microsoft.com/office/drawing/2014/main" id="{1490758E-B327-499A-AD72-341EBC120068}"/>
              </a:ext>
            </a:extLst>
          </p:cNvPr>
          <p:cNvSpPr txBox="1"/>
          <p:nvPr/>
        </p:nvSpPr>
        <p:spPr>
          <a:xfrm>
            <a:off x="9902392" y="5481635"/>
            <a:ext cx="838271" cy="369332"/>
          </a:xfrm>
          <a:prstGeom prst="rect">
            <a:avLst/>
          </a:prstGeom>
          <a:noFill/>
        </p:spPr>
        <p:txBody>
          <a:bodyPr wrap="square" rtlCol="0">
            <a:spAutoFit/>
          </a:bodyPr>
          <a:lstStyle/>
          <a:p>
            <a:pPr algn="ctr"/>
            <a:r>
              <a:rPr lang="en-US" dirty="0"/>
              <a:t>Target</a:t>
            </a:r>
          </a:p>
        </p:txBody>
      </p:sp>
      <p:sp>
        <p:nvSpPr>
          <p:cNvPr id="255" name="Arrow: Right 254">
            <a:extLst>
              <a:ext uri="{FF2B5EF4-FFF2-40B4-BE49-F238E27FC236}">
                <a16:creationId xmlns:a16="http://schemas.microsoft.com/office/drawing/2014/main" id="{FA4F78C3-E6E5-4429-90F5-09170F059079}"/>
              </a:ext>
            </a:extLst>
          </p:cNvPr>
          <p:cNvSpPr/>
          <p:nvPr/>
        </p:nvSpPr>
        <p:spPr>
          <a:xfrm>
            <a:off x="5193484" y="3685062"/>
            <a:ext cx="692406" cy="530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6" name="Content Placeholder 2">
                <a:extLst>
                  <a:ext uri="{FF2B5EF4-FFF2-40B4-BE49-F238E27FC236}">
                    <a16:creationId xmlns:a16="http://schemas.microsoft.com/office/drawing/2014/main" id="{A8188452-C3A2-4CC5-B93B-927F53B94D17}"/>
                  </a:ext>
                </a:extLst>
              </p:cNvPr>
              <p:cNvSpPr txBox="1">
                <a:spLocks/>
              </p:cNvSpPr>
              <p:nvPr/>
            </p:nvSpPr>
            <p:spPr>
              <a:xfrm>
                <a:off x="339015" y="1331708"/>
                <a:ext cx="11654864" cy="1128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Problem Statement:</a:t>
                </a:r>
              </a:p>
              <a:p>
                <a:r>
                  <a:rPr lang="en-US" sz="2400" dirty="0"/>
                  <a:t>Can we compensate MIMO multi-planar data to resemble SISO planar data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0</m:t>
                        </m:r>
                      </m:sub>
                    </m:sSub>
                  </m:oMath>
                </a14:m>
                <a:r>
                  <a:rPr lang="en-US" sz="2400" dirty="0"/>
                  <a:t> plane? </a:t>
                </a:r>
              </a:p>
            </p:txBody>
          </p:sp>
        </mc:Choice>
        <mc:Fallback>
          <p:sp>
            <p:nvSpPr>
              <p:cNvPr id="256" name="Content Placeholder 2">
                <a:extLst>
                  <a:ext uri="{FF2B5EF4-FFF2-40B4-BE49-F238E27FC236}">
                    <a16:creationId xmlns:a16="http://schemas.microsoft.com/office/drawing/2014/main" id="{A8188452-C3A2-4CC5-B93B-927F53B94D17}"/>
                  </a:ext>
                </a:extLst>
              </p:cNvPr>
              <p:cNvSpPr txBox="1">
                <a:spLocks noRot="1" noChangeAspect="1" noMove="1" noResize="1" noEditPoints="1" noAdjustHandles="1" noChangeArrowheads="1" noChangeShapeType="1" noTextEdit="1"/>
              </p:cNvSpPr>
              <p:nvPr/>
            </p:nvSpPr>
            <p:spPr>
              <a:xfrm>
                <a:off x="339015" y="1331708"/>
                <a:ext cx="11654864" cy="1128715"/>
              </a:xfrm>
              <a:prstGeom prst="rect">
                <a:avLst/>
              </a:prstGeom>
              <a:blipFill>
                <a:blip r:embed="rId11"/>
                <a:stretch>
                  <a:fillRect l="-837" t="-75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7" name="TextBox 256">
                <a:extLst>
                  <a:ext uri="{FF2B5EF4-FFF2-40B4-BE49-F238E27FC236}">
                    <a16:creationId xmlns:a16="http://schemas.microsoft.com/office/drawing/2014/main" id="{EBA3FE20-8F80-4695-8FB3-3AE7E20E70FB}"/>
                  </a:ext>
                </a:extLst>
              </p:cNvPr>
              <p:cNvSpPr txBox="1"/>
              <p:nvPr/>
            </p:nvSpPr>
            <p:spPr>
              <a:xfrm>
                <a:off x="3880877" y="3973809"/>
                <a:ext cx="423752"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𝑅</m:t>
                          </m:r>
                        </m:sup>
                      </m:sSubSup>
                    </m:oMath>
                  </m:oMathPara>
                </a14:m>
                <a:endParaRPr lang="en-US" dirty="0"/>
              </a:p>
            </p:txBody>
          </p:sp>
        </mc:Choice>
        <mc:Fallback>
          <p:sp>
            <p:nvSpPr>
              <p:cNvPr id="257" name="TextBox 256">
                <a:extLst>
                  <a:ext uri="{FF2B5EF4-FFF2-40B4-BE49-F238E27FC236}">
                    <a16:creationId xmlns:a16="http://schemas.microsoft.com/office/drawing/2014/main" id="{EBA3FE20-8F80-4695-8FB3-3AE7E20E70FB}"/>
                  </a:ext>
                </a:extLst>
              </p:cNvPr>
              <p:cNvSpPr txBox="1">
                <a:spLocks noRot="1" noChangeAspect="1" noMove="1" noResize="1" noEditPoints="1" noAdjustHandles="1" noChangeArrowheads="1" noChangeShapeType="1" noTextEdit="1"/>
              </p:cNvSpPr>
              <p:nvPr/>
            </p:nvSpPr>
            <p:spPr>
              <a:xfrm>
                <a:off x="3880877" y="3973809"/>
                <a:ext cx="423752" cy="385170"/>
              </a:xfrm>
              <a:prstGeom prst="rect">
                <a:avLst/>
              </a:prstGeom>
              <a:blipFill>
                <a:blip r:embed="rId12"/>
                <a:stretch>
                  <a:fillRect l="-8696"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8" name="TextBox 257">
                <a:extLst>
                  <a:ext uri="{FF2B5EF4-FFF2-40B4-BE49-F238E27FC236}">
                    <a16:creationId xmlns:a16="http://schemas.microsoft.com/office/drawing/2014/main" id="{5ED76B9F-DCAD-4B0D-92DA-9D6AB129A9F4}"/>
                  </a:ext>
                </a:extLst>
              </p:cNvPr>
              <p:cNvSpPr txBox="1"/>
              <p:nvPr/>
            </p:nvSpPr>
            <p:spPr>
              <a:xfrm>
                <a:off x="3712421" y="4445564"/>
                <a:ext cx="336913"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𝑇</m:t>
                          </m:r>
                        </m:sup>
                      </m:sSubSup>
                    </m:oMath>
                  </m:oMathPara>
                </a14:m>
                <a:endParaRPr lang="en-US" dirty="0"/>
              </a:p>
            </p:txBody>
          </p:sp>
        </mc:Choice>
        <mc:Fallback>
          <p:sp>
            <p:nvSpPr>
              <p:cNvPr id="258" name="TextBox 257">
                <a:extLst>
                  <a:ext uri="{FF2B5EF4-FFF2-40B4-BE49-F238E27FC236}">
                    <a16:creationId xmlns:a16="http://schemas.microsoft.com/office/drawing/2014/main" id="{5ED76B9F-DCAD-4B0D-92DA-9D6AB129A9F4}"/>
                  </a:ext>
                </a:extLst>
              </p:cNvPr>
              <p:cNvSpPr txBox="1">
                <a:spLocks noRot="1" noChangeAspect="1" noMove="1" noResize="1" noEditPoints="1" noAdjustHandles="1" noChangeArrowheads="1" noChangeShapeType="1" noTextEdit="1"/>
              </p:cNvSpPr>
              <p:nvPr/>
            </p:nvSpPr>
            <p:spPr>
              <a:xfrm>
                <a:off x="3712421" y="4445564"/>
                <a:ext cx="336913" cy="385170"/>
              </a:xfrm>
              <a:prstGeom prst="rect">
                <a:avLst/>
              </a:prstGeom>
              <a:blipFill>
                <a:blip r:embed="rId13"/>
                <a:stretch>
                  <a:fillRect l="-21818"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1" name="TextBox 260">
                <a:extLst>
                  <a:ext uri="{FF2B5EF4-FFF2-40B4-BE49-F238E27FC236}">
                    <a16:creationId xmlns:a16="http://schemas.microsoft.com/office/drawing/2014/main" id="{091DC36D-1487-4457-A1AD-A7B354C42DC6}"/>
                  </a:ext>
                </a:extLst>
              </p:cNvPr>
              <p:cNvSpPr txBox="1"/>
              <p:nvPr/>
            </p:nvSpPr>
            <p:spPr>
              <a:xfrm>
                <a:off x="9285684" y="4213945"/>
                <a:ext cx="42375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m:oMathPara>
                </a14:m>
                <a:endParaRPr lang="en-US" dirty="0"/>
              </a:p>
            </p:txBody>
          </p:sp>
        </mc:Choice>
        <mc:Fallback>
          <p:sp>
            <p:nvSpPr>
              <p:cNvPr id="261" name="TextBox 260">
                <a:extLst>
                  <a:ext uri="{FF2B5EF4-FFF2-40B4-BE49-F238E27FC236}">
                    <a16:creationId xmlns:a16="http://schemas.microsoft.com/office/drawing/2014/main" id="{091DC36D-1487-4457-A1AD-A7B354C42DC6}"/>
                  </a:ext>
                </a:extLst>
              </p:cNvPr>
              <p:cNvSpPr txBox="1">
                <a:spLocks noRot="1" noChangeAspect="1" noMove="1" noResize="1" noEditPoints="1" noAdjustHandles="1" noChangeArrowheads="1" noChangeShapeType="1" noTextEdit="1"/>
              </p:cNvSpPr>
              <p:nvPr/>
            </p:nvSpPr>
            <p:spPr>
              <a:xfrm>
                <a:off x="9285684" y="4213945"/>
                <a:ext cx="423752" cy="369332"/>
              </a:xfrm>
              <a:prstGeom prst="rect">
                <a:avLst/>
              </a:prstGeom>
              <a:blipFill>
                <a:blip r:embed="rId14"/>
                <a:stretch>
                  <a:fillRect l="-4286"/>
                </a:stretch>
              </a:blipFill>
            </p:spPr>
            <p:txBody>
              <a:bodyPr/>
              <a:lstStyle/>
              <a:p>
                <a:r>
                  <a:rPr lang="en-US">
                    <a:noFill/>
                  </a:rPr>
                  <a:t> </a:t>
                </a:r>
              </a:p>
            </p:txBody>
          </p:sp>
        </mc:Fallback>
      </mc:AlternateContent>
      <p:sp>
        <p:nvSpPr>
          <p:cNvPr id="127" name="Footer Placeholder 3">
            <a:extLst>
              <a:ext uri="{FF2B5EF4-FFF2-40B4-BE49-F238E27FC236}">
                <a16:creationId xmlns:a16="http://schemas.microsoft.com/office/drawing/2014/main" id="{3D156EE8-CAC7-4FFA-96C8-39C85C156114}"/>
              </a:ext>
            </a:extLst>
          </p:cNvPr>
          <p:cNvSpPr>
            <a:spLocks noGrp="1"/>
          </p:cNvSpPr>
          <p:nvPr>
            <p:ph type="ftr" sz="quarter" idx="11"/>
          </p:nvPr>
        </p:nvSpPr>
        <p:spPr>
          <a:xfrm>
            <a:off x="6281807" y="6356350"/>
            <a:ext cx="4874741" cy="365125"/>
          </a:xfrm>
        </p:spPr>
        <p:txBody>
          <a:bodyPr/>
          <a:lstStyle/>
          <a:p>
            <a:r>
              <a:rPr lang="en-US" dirty="0"/>
              <a:t>SRC Select Disclosure</a:t>
            </a:r>
          </a:p>
        </p:txBody>
      </p:sp>
      <p:sp>
        <p:nvSpPr>
          <p:cNvPr id="5" name="Isosceles Triangle 4">
            <a:extLst>
              <a:ext uri="{FF2B5EF4-FFF2-40B4-BE49-F238E27FC236}">
                <a16:creationId xmlns:a16="http://schemas.microsoft.com/office/drawing/2014/main" id="{BC72A23D-7D26-4747-B267-8BB1DCF45CC8}"/>
              </a:ext>
            </a:extLst>
          </p:cNvPr>
          <p:cNvSpPr/>
          <p:nvPr/>
        </p:nvSpPr>
        <p:spPr>
          <a:xfrm>
            <a:off x="8518321" y="3500016"/>
            <a:ext cx="45719" cy="4571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a:extLst>
              <a:ext uri="{FF2B5EF4-FFF2-40B4-BE49-F238E27FC236}">
                <a16:creationId xmlns:a16="http://schemas.microsoft.com/office/drawing/2014/main" id="{F5C19C2D-52DB-4E5F-AF17-FBBA3235B9AD}"/>
              </a:ext>
            </a:extLst>
          </p:cNvPr>
          <p:cNvSpPr/>
          <p:nvPr/>
        </p:nvSpPr>
        <p:spPr>
          <a:xfrm>
            <a:off x="8390629" y="4023066"/>
            <a:ext cx="59246" cy="56521"/>
          </a:xfrm>
          <a:prstGeom prst="triangle">
            <a:avLst/>
          </a:prstGeom>
          <a:solidFill>
            <a:srgbClr val="FF0000">
              <a:alpha val="25000"/>
            </a:srgbClr>
          </a:solidFill>
          <a:ln w="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Isosceles Triangle 134">
            <a:extLst>
              <a:ext uri="{FF2B5EF4-FFF2-40B4-BE49-F238E27FC236}">
                <a16:creationId xmlns:a16="http://schemas.microsoft.com/office/drawing/2014/main" id="{40DE3EA6-B26D-46DA-B7B9-7AD2FBDFAE9D}"/>
              </a:ext>
            </a:extLst>
          </p:cNvPr>
          <p:cNvSpPr/>
          <p:nvPr/>
        </p:nvSpPr>
        <p:spPr>
          <a:xfrm>
            <a:off x="7017543" y="4621209"/>
            <a:ext cx="59246" cy="56521"/>
          </a:xfrm>
          <a:prstGeom prst="triangle">
            <a:avLst/>
          </a:prstGeom>
          <a:solidFill>
            <a:srgbClr val="FF0000">
              <a:alpha val="25000"/>
            </a:srgbClr>
          </a:solidFill>
          <a:ln w="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ACA79BA2-5D41-4604-99EE-E16A9A09F2A3}"/>
              </a:ext>
            </a:extLst>
          </p:cNvPr>
          <p:cNvGrpSpPr/>
          <p:nvPr/>
        </p:nvGrpSpPr>
        <p:grpSpPr>
          <a:xfrm>
            <a:off x="541736" y="2422265"/>
            <a:ext cx="5255562" cy="4149595"/>
            <a:chOff x="5734238" y="2860805"/>
            <a:chExt cx="4070567" cy="3323159"/>
          </a:xfrm>
        </p:grpSpPr>
        <p:grpSp>
          <p:nvGrpSpPr>
            <p:cNvPr id="290" name="Group 289">
              <a:extLst>
                <a:ext uri="{FF2B5EF4-FFF2-40B4-BE49-F238E27FC236}">
                  <a16:creationId xmlns:a16="http://schemas.microsoft.com/office/drawing/2014/main" id="{8B7BD81B-BF0D-4BE3-8B19-7F631EAA19E4}"/>
                </a:ext>
              </a:extLst>
            </p:cNvPr>
            <p:cNvGrpSpPr/>
            <p:nvPr/>
          </p:nvGrpSpPr>
          <p:grpSpPr>
            <a:xfrm>
              <a:off x="5734238" y="2860805"/>
              <a:ext cx="4070567" cy="3323159"/>
              <a:chOff x="6500343" y="2405110"/>
              <a:chExt cx="3559981" cy="2955588"/>
            </a:xfrm>
          </p:grpSpPr>
          <p:cxnSp>
            <p:nvCxnSpPr>
              <p:cNvPr id="347" name="Straight Connector 346">
                <a:extLst>
                  <a:ext uri="{FF2B5EF4-FFF2-40B4-BE49-F238E27FC236}">
                    <a16:creationId xmlns:a16="http://schemas.microsoft.com/office/drawing/2014/main" id="{8FFE1FE3-B5A0-459D-95C2-BD83DF0B27A7}"/>
                  </a:ext>
                </a:extLst>
              </p:cNvPr>
              <p:cNvCxnSpPr>
                <a:cxnSpLocks/>
              </p:cNvCxnSpPr>
              <p:nvPr/>
            </p:nvCxnSpPr>
            <p:spPr>
              <a:xfrm>
                <a:off x="7804404" y="2405110"/>
                <a:ext cx="0" cy="2955588"/>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8" name="Straight Connector 347">
                <a:extLst>
                  <a:ext uri="{FF2B5EF4-FFF2-40B4-BE49-F238E27FC236}">
                    <a16:creationId xmlns:a16="http://schemas.microsoft.com/office/drawing/2014/main" id="{0AA2E765-BD0A-474A-A2E4-0F2C7A096B2E}"/>
                  </a:ext>
                </a:extLst>
              </p:cNvPr>
              <p:cNvCxnSpPr>
                <a:cxnSpLocks/>
              </p:cNvCxnSpPr>
              <p:nvPr/>
            </p:nvCxnSpPr>
            <p:spPr>
              <a:xfrm flipH="1">
                <a:off x="6650058" y="3277166"/>
                <a:ext cx="2142744" cy="1245153"/>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9" name="Straight Connector 348">
                <a:extLst>
                  <a:ext uri="{FF2B5EF4-FFF2-40B4-BE49-F238E27FC236}">
                    <a16:creationId xmlns:a16="http://schemas.microsoft.com/office/drawing/2014/main" id="{0303220F-7619-4D57-819D-641F7A0EC162}"/>
                  </a:ext>
                </a:extLst>
              </p:cNvPr>
              <p:cNvCxnSpPr>
                <a:cxnSpLocks/>
              </p:cNvCxnSpPr>
              <p:nvPr/>
            </p:nvCxnSpPr>
            <p:spPr>
              <a:xfrm flipH="1" flipV="1">
                <a:off x="6500343" y="3090319"/>
                <a:ext cx="3559981" cy="2089282"/>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291" name="Group 290">
              <a:extLst>
                <a:ext uri="{FF2B5EF4-FFF2-40B4-BE49-F238E27FC236}">
                  <a16:creationId xmlns:a16="http://schemas.microsoft.com/office/drawing/2014/main" id="{6F9CD0CF-0B73-4A2D-9911-F8BDB0FE39EF}"/>
                </a:ext>
              </a:extLst>
            </p:cNvPr>
            <p:cNvGrpSpPr/>
            <p:nvPr/>
          </p:nvGrpSpPr>
          <p:grpSpPr>
            <a:xfrm>
              <a:off x="6428698" y="3400704"/>
              <a:ext cx="1502973" cy="2062937"/>
              <a:chOff x="6541577" y="2543959"/>
              <a:chExt cx="1314450" cy="1834758"/>
            </a:xfrm>
          </p:grpSpPr>
          <p:grpSp>
            <p:nvGrpSpPr>
              <p:cNvPr id="328" name="Group 327">
                <a:extLst>
                  <a:ext uri="{FF2B5EF4-FFF2-40B4-BE49-F238E27FC236}">
                    <a16:creationId xmlns:a16="http://schemas.microsoft.com/office/drawing/2014/main" id="{0C8361A3-E2B9-4DAA-84E4-BBC764FB96E5}"/>
                  </a:ext>
                </a:extLst>
              </p:cNvPr>
              <p:cNvGrpSpPr/>
              <p:nvPr/>
            </p:nvGrpSpPr>
            <p:grpSpPr>
              <a:xfrm>
                <a:off x="6541577" y="2543959"/>
                <a:ext cx="1314450" cy="1834758"/>
                <a:chOff x="6541577" y="2543959"/>
                <a:chExt cx="1314450" cy="1834758"/>
              </a:xfrm>
            </p:grpSpPr>
            <p:cxnSp>
              <p:nvCxnSpPr>
                <p:cNvPr id="343" name="Straight Connector 342">
                  <a:extLst>
                    <a:ext uri="{FF2B5EF4-FFF2-40B4-BE49-F238E27FC236}">
                      <a16:creationId xmlns:a16="http://schemas.microsoft.com/office/drawing/2014/main" id="{06D90A9D-453F-43DE-9E95-541357181AD4}"/>
                    </a:ext>
                  </a:extLst>
                </p:cNvPr>
                <p:cNvCxnSpPr>
                  <a:cxnSpLocks/>
                </p:cNvCxnSpPr>
                <p:nvPr/>
              </p:nvCxnSpPr>
              <p:spPr>
                <a:xfrm>
                  <a:off x="6541577" y="3246872"/>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4" name="Straight Connector 343">
                  <a:extLst>
                    <a:ext uri="{FF2B5EF4-FFF2-40B4-BE49-F238E27FC236}">
                      <a16:creationId xmlns:a16="http://schemas.microsoft.com/office/drawing/2014/main" id="{ACB4CEF3-DC18-4E93-9B36-2D15BCB983E7}"/>
                    </a:ext>
                  </a:extLst>
                </p:cNvPr>
                <p:cNvCxnSpPr>
                  <a:cxnSpLocks/>
                </p:cNvCxnSpPr>
                <p:nvPr/>
              </p:nvCxnSpPr>
              <p:spPr>
                <a:xfrm>
                  <a:off x="7856027" y="2543959"/>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5" name="Straight Connector 344">
                  <a:extLst>
                    <a:ext uri="{FF2B5EF4-FFF2-40B4-BE49-F238E27FC236}">
                      <a16:creationId xmlns:a16="http://schemas.microsoft.com/office/drawing/2014/main" id="{F6A162B2-59A2-42B4-B499-825C8E4C7AC0}"/>
                    </a:ext>
                  </a:extLst>
                </p:cNvPr>
                <p:cNvCxnSpPr>
                  <a:cxnSpLocks/>
                </p:cNvCxnSpPr>
                <p:nvPr/>
              </p:nvCxnSpPr>
              <p:spPr>
                <a:xfrm flipV="1">
                  <a:off x="6541577" y="2543959"/>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6" name="Straight Connector 345">
                  <a:extLst>
                    <a:ext uri="{FF2B5EF4-FFF2-40B4-BE49-F238E27FC236}">
                      <a16:creationId xmlns:a16="http://schemas.microsoft.com/office/drawing/2014/main" id="{4A45AE99-1D23-4369-B443-F7D8DAE09F57}"/>
                    </a:ext>
                  </a:extLst>
                </p:cNvPr>
                <p:cNvCxnSpPr>
                  <a:cxnSpLocks/>
                </p:cNvCxnSpPr>
                <p:nvPr/>
              </p:nvCxnSpPr>
              <p:spPr>
                <a:xfrm flipV="1">
                  <a:off x="6541577" y="3675804"/>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9" name="Group 328">
                <a:extLst>
                  <a:ext uri="{FF2B5EF4-FFF2-40B4-BE49-F238E27FC236}">
                    <a16:creationId xmlns:a16="http://schemas.microsoft.com/office/drawing/2014/main" id="{562FEA3C-D3B5-4BFE-BDAB-823C49FB3972}"/>
                  </a:ext>
                </a:extLst>
              </p:cNvPr>
              <p:cNvGrpSpPr/>
              <p:nvPr/>
            </p:nvGrpSpPr>
            <p:grpSpPr>
              <a:xfrm>
                <a:off x="7635929" y="2627369"/>
                <a:ext cx="171663" cy="245863"/>
                <a:chOff x="8594852" y="3566565"/>
                <a:chExt cx="171663" cy="245863"/>
              </a:xfrm>
            </p:grpSpPr>
            <p:sp>
              <p:nvSpPr>
                <p:cNvPr id="335" name="Oval 334">
                  <a:extLst>
                    <a:ext uri="{FF2B5EF4-FFF2-40B4-BE49-F238E27FC236}">
                      <a16:creationId xmlns:a16="http://schemas.microsoft.com/office/drawing/2014/main" id="{A0E58672-AEFF-4CDA-AA9F-DD1EF859515D}"/>
                    </a:ext>
                  </a:extLst>
                </p:cNvPr>
                <p:cNvSpPr/>
                <p:nvPr/>
              </p:nvSpPr>
              <p:spPr>
                <a:xfrm>
                  <a:off x="8699203" y="3638676"/>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7" name="Diamond 336">
                  <a:extLst>
                    <a:ext uri="{FF2B5EF4-FFF2-40B4-BE49-F238E27FC236}">
                      <a16:creationId xmlns:a16="http://schemas.microsoft.com/office/drawing/2014/main" id="{48B697B8-4F17-406B-BE1C-08F98E992457}"/>
                    </a:ext>
                  </a:extLst>
                </p:cNvPr>
                <p:cNvSpPr/>
                <p:nvPr/>
              </p:nvSpPr>
              <p:spPr>
                <a:xfrm>
                  <a:off x="8629269" y="3709145"/>
                  <a:ext cx="34316" cy="3229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38" name="Group 337">
                  <a:extLst>
                    <a:ext uri="{FF2B5EF4-FFF2-40B4-BE49-F238E27FC236}">
                      <a16:creationId xmlns:a16="http://schemas.microsoft.com/office/drawing/2014/main" id="{9A2E4C0F-0767-4940-AC23-110F04AED19E}"/>
                    </a:ext>
                  </a:extLst>
                </p:cNvPr>
                <p:cNvGrpSpPr/>
                <p:nvPr/>
              </p:nvGrpSpPr>
              <p:grpSpPr>
                <a:xfrm>
                  <a:off x="8594852" y="3566565"/>
                  <a:ext cx="171663" cy="245863"/>
                  <a:chOff x="6541577" y="2543959"/>
                  <a:chExt cx="1314450" cy="1834758"/>
                </a:xfrm>
              </p:grpSpPr>
              <p:cxnSp>
                <p:nvCxnSpPr>
                  <p:cNvPr id="339" name="Straight Connector 338">
                    <a:extLst>
                      <a:ext uri="{FF2B5EF4-FFF2-40B4-BE49-F238E27FC236}">
                        <a16:creationId xmlns:a16="http://schemas.microsoft.com/office/drawing/2014/main" id="{F760D600-C0E2-4A44-98B9-498FFBB71FF4}"/>
                      </a:ext>
                    </a:extLst>
                  </p:cNvPr>
                  <p:cNvCxnSpPr>
                    <a:cxnSpLocks/>
                  </p:cNvCxnSpPr>
                  <p:nvPr/>
                </p:nvCxnSpPr>
                <p:spPr>
                  <a:xfrm>
                    <a:off x="6541577" y="3246872"/>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0" name="Straight Connector 339">
                    <a:extLst>
                      <a:ext uri="{FF2B5EF4-FFF2-40B4-BE49-F238E27FC236}">
                        <a16:creationId xmlns:a16="http://schemas.microsoft.com/office/drawing/2014/main" id="{1C193847-1E1A-4E5D-A6E5-4D1BAAE45F86}"/>
                      </a:ext>
                    </a:extLst>
                  </p:cNvPr>
                  <p:cNvCxnSpPr>
                    <a:cxnSpLocks/>
                  </p:cNvCxnSpPr>
                  <p:nvPr/>
                </p:nvCxnSpPr>
                <p:spPr>
                  <a:xfrm>
                    <a:off x="7856027" y="2543959"/>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1" name="Straight Connector 340">
                    <a:extLst>
                      <a:ext uri="{FF2B5EF4-FFF2-40B4-BE49-F238E27FC236}">
                        <a16:creationId xmlns:a16="http://schemas.microsoft.com/office/drawing/2014/main" id="{BD279F2C-B9F4-47D4-8470-FA10C6927C64}"/>
                      </a:ext>
                    </a:extLst>
                  </p:cNvPr>
                  <p:cNvCxnSpPr>
                    <a:cxnSpLocks/>
                  </p:cNvCxnSpPr>
                  <p:nvPr/>
                </p:nvCxnSpPr>
                <p:spPr>
                  <a:xfrm flipV="1">
                    <a:off x="6541577" y="2543959"/>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2" name="Straight Connector 341">
                    <a:extLst>
                      <a:ext uri="{FF2B5EF4-FFF2-40B4-BE49-F238E27FC236}">
                        <a16:creationId xmlns:a16="http://schemas.microsoft.com/office/drawing/2014/main" id="{C58E1C98-9718-43BC-A4AE-E8FFF87546BB}"/>
                      </a:ext>
                    </a:extLst>
                  </p:cNvPr>
                  <p:cNvCxnSpPr>
                    <a:cxnSpLocks/>
                  </p:cNvCxnSpPr>
                  <p:nvPr/>
                </p:nvCxnSpPr>
                <p:spPr>
                  <a:xfrm flipV="1">
                    <a:off x="6541577" y="3675804"/>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grpSp>
          <p:nvGrpSpPr>
            <p:cNvPr id="292" name="Group 291">
              <a:extLst>
                <a:ext uri="{FF2B5EF4-FFF2-40B4-BE49-F238E27FC236}">
                  <a16:creationId xmlns:a16="http://schemas.microsoft.com/office/drawing/2014/main" id="{68881260-256E-4516-8B6E-225E4C634F0C}"/>
                </a:ext>
              </a:extLst>
            </p:cNvPr>
            <p:cNvGrpSpPr/>
            <p:nvPr/>
          </p:nvGrpSpPr>
          <p:grpSpPr>
            <a:xfrm>
              <a:off x="6156325" y="3255919"/>
              <a:ext cx="1502973" cy="2062937"/>
              <a:chOff x="6541577" y="2543959"/>
              <a:chExt cx="1314450" cy="1834758"/>
            </a:xfrm>
          </p:grpSpPr>
          <p:grpSp>
            <p:nvGrpSpPr>
              <p:cNvPr id="310" name="Group 309">
                <a:extLst>
                  <a:ext uri="{FF2B5EF4-FFF2-40B4-BE49-F238E27FC236}">
                    <a16:creationId xmlns:a16="http://schemas.microsoft.com/office/drawing/2014/main" id="{755B7A3F-F002-42B6-B5C7-AF198E964835}"/>
                  </a:ext>
                </a:extLst>
              </p:cNvPr>
              <p:cNvGrpSpPr/>
              <p:nvPr/>
            </p:nvGrpSpPr>
            <p:grpSpPr>
              <a:xfrm>
                <a:off x="6541577" y="2543959"/>
                <a:ext cx="1314450" cy="1834758"/>
                <a:chOff x="6541577" y="2543959"/>
                <a:chExt cx="1314450" cy="1834758"/>
              </a:xfrm>
            </p:grpSpPr>
            <p:cxnSp>
              <p:nvCxnSpPr>
                <p:cNvPr id="324" name="Straight Connector 323">
                  <a:extLst>
                    <a:ext uri="{FF2B5EF4-FFF2-40B4-BE49-F238E27FC236}">
                      <a16:creationId xmlns:a16="http://schemas.microsoft.com/office/drawing/2014/main" id="{93680A4D-C41E-4773-8270-0167266BA07E}"/>
                    </a:ext>
                  </a:extLst>
                </p:cNvPr>
                <p:cNvCxnSpPr>
                  <a:cxnSpLocks/>
                </p:cNvCxnSpPr>
                <p:nvPr/>
              </p:nvCxnSpPr>
              <p:spPr>
                <a:xfrm>
                  <a:off x="6541577" y="3246872"/>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5" name="Straight Connector 324">
                  <a:extLst>
                    <a:ext uri="{FF2B5EF4-FFF2-40B4-BE49-F238E27FC236}">
                      <a16:creationId xmlns:a16="http://schemas.microsoft.com/office/drawing/2014/main" id="{22114900-0B50-4018-8BCC-FF81A78373B0}"/>
                    </a:ext>
                  </a:extLst>
                </p:cNvPr>
                <p:cNvCxnSpPr>
                  <a:cxnSpLocks/>
                </p:cNvCxnSpPr>
                <p:nvPr/>
              </p:nvCxnSpPr>
              <p:spPr>
                <a:xfrm>
                  <a:off x="7856027" y="2543959"/>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6" name="Straight Connector 325">
                  <a:extLst>
                    <a:ext uri="{FF2B5EF4-FFF2-40B4-BE49-F238E27FC236}">
                      <a16:creationId xmlns:a16="http://schemas.microsoft.com/office/drawing/2014/main" id="{26309B72-0C8D-4AD9-BBA0-104C102CA628}"/>
                    </a:ext>
                  </a:extLst>
                </p:cNvPr>
                <p:cNvCxnSpPr>
                  <a:cxnSpLocks/>
                </p:cNvCxnSpPr>
                <p:nvPr/>
              </p:nvCxnSpPr>
              <p:spPr>
                <a:xfrm flipV="1">
                  <a:off x="6541577" y="2543959"/>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7" name="Straight Connector 326">
                  <a:extLst>
                    <a:ext uri="{FF2B5EF4-FFF2-40B4-BE49-F238E27FC236}">
                      <a16:creationId xmlns:a16="http://schemas.microsoft.com/office/drawing/2014/main" id="{377BC1F3-CF01-4006-BCF3-E71C0411AC16}"/>
                    </a:ext>
                  </a:extLst>
                </p:cNvPr>
                <p:cNvCxnSpPr>
                  <a:cxnSpLocks/>
                </p:cNvCxnSpPr>
                <p:nvPr/>
              </p:nvCxnSpPr>
              <p:spPr>
                <a:xfrm flipV="1">
                  <a:off x="6541577" y="3675804"/>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11" name="Group 310">
                <a:extLst>
                  <a:ext uri="{FF2B5EF4-FFF2-40B4-BE49-F238E27FC236}">
                    <a16:creationId xmlns:a16="http://schemas.microsoft.com/office/drawing/2014/main" id="{80B1B2B9-4E00-4F9A-BB7A-3C94A7CCB39D}"/>
                  </a:ext>
                </a:extLst>
              </p:cNvPr>
              <p:cNvGrpSpPr/>
              <p:nvPr/>
            </p:nvGrpSpPr>
            <p:grpSpPr>
              <a:xfrm>
                <a:off x="7555995" y="3001904"/>
                <a:ext cx="171665" cy="245863"/>
                <a:chOff x="8514918" y="3941100"/>
                <a:chExt cx="171665" cy="245863"/>
              </a:xfrm>
            </p:grpSpPr>
            <p:sp>
              <p:nvSpPr>
                <p:cNvPr id="312" name="Oval 311">
                  <a:extLst>
                    <a:ext uri="{FF2B5EF4-FFF2-40B4-BE49-F238E27FC236}">
                      <a16:creationId xmlns:a16="http://schemas.microsoft.com/office/drawing/2014/main" id="{9908753D-8678-49DD-88E4-55C11F53C284}"/>
                    </a:ext>
                  </a:extLst>
                </p:cNvPr>
                <p:cNvSpPr/>
                <p:nvPr/>
              </p:nvSpPr>
              <p:spPr>
                <a:xfrm>
                  <a:off x="8619268" y="4013210"/>
                  <a:ext cx="34316" cy="32292"/>
                </a:xfrm>
                <a:prstGeom prst="ellipse">
                  <a:avLst/>
                </a:prstGeom>
                <a:solidFill>
                  <a:scrgbClr r="0" g="0" b="0">
                    <a:alpha val="25000"/>
                  </a:scrgbClr>
                </a:solidFill>
                <a:ln>
                  <a:solidFill>
                    <a:schemeClr val="tx1">
                      <a:alpha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3" name="Diamond 312">
                  <a:extLst>
                    <a:ext uri="{FF2B5EF4-FFF2-40B4-BE49-F238E27FC236}">
                      <a16:creationId xmlns:a16="http://schemas.microsoft.com/office/drawing/2014/main" id="{A815B0BB-ECC4-4D8A-AC6C-E1007BE699DA}"/>
                    </a:ext>
                  </a:extLst>
                </p:cNvPr>
                <p:cNvSpPr/>
                <p:nvPr/>
              </p:nvSpPr>
              <p:spPr>
                <a:xfrm>
                  <a:off x="8549334" y="4083679"/>
                  <a:ext cx="34316" cy="32292"/>
                </a:xfrm>
                <a:prstGeom prst="diamond">
                  <a:avLst/>
                </a:prstGeom>
                <a:solidFill>
                  <a:scrgbClr r="0" g="0" b="0">
                    <a:alpha val="25000"/>
                  </a:scrgbClr>
                </a:solidFill>
                <a:ln>
                  <a:solidFill>
                    <a:schemeClr val="tx1">
                      <a:alpha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14" name="Group 313">
                  <a:extLst>
                    <a:ext uri="{FF2B5EF4-FFF2-40B4-BE49-F238E27FC236}">
                      <a16:creationId xmlns:a16="http://schemas.microsoft.com/office/drawing/2014/main" id="{9BECB9D4-1CE1-4BC8-8478-D0DFDAAE1A73}"/>
                    </a:ext>
                  </a:extLst>
                </p:cNvPr>
                <p:cNvGrpSpPr/>
                <p:nvPr/>
              </p:nvGrpSpPr>
              <p:grpSpPr>
                <a:xfrm>
                  <a:off x="8514918" y="3941100"/>
                  <a:ext cx="171665" cy="245863"/>
                  <a:chOff x="5929495" y="5338929"/>
                  <a:chExt cx="1314462" cy="1834758"/>
                </a:xfrm>
              </p:grpSpPr>
              <p:cxnSp>
                <p:nvCxnSpPr>
                  <p:cNvPr id="316" name="Straight Connector 315">
                    <a:extLst>
                      <a:ext uri="{FF2B5EF4-FFF2-40B4-BE49-F238E27FC236}">
                        <a16:creationId xmlns:a16="http://schemas.microsoft.com/office/drawing/2014/main" id="{A6C9C213-AF4B-46A2-A996-01BD3A4FF8AD}"/>
                      </a:ext>
                    </a:extLst>
                  </p:cNvPr>
                  <p:cNvCxnSpPr>
                    <a:cxnSpLocks/>
                  </p:cNvCxnSpPr>
                  <p:nvPr/>
                </p:nvCxnSpPr>
                <p:spPr>
                  <a:xfrm>
                    <a:off x="5929495" y="6041840"/>
                    <a:ext cx="0" cy="1131108"/>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0" name="Straight Connector 319">
                    <a:extLst>
                      <a:ext uri="{FF2B5EF4-FFF2-40B4-BE49-F238E27FC236}">
                        <a16:creationId xmlns:a16="http://schemas.microsoft.com/office/drawing/2014/main" id="{72714FE3-BA93-49D6-A32B-3F0A9E98DEB2}"/>
                      </a:ext>
                    </a:extLst>
                  </p:cNvPr>
                  <p:cNvCxnSpPr>
                    <a:cxnSpLocks/>
                  </p:cNvCxnSpPr>
                  <p:nvPr/>
                </p:nvCxnSpPr>
                <p:spPr>
                  <a:xfrm>
                    <a:off x="7243941" y="5338929"/>
                    <a:ext cx="0" cy="1131108"/>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1" name="Straight Connector 320">
                    <a:extLst>
                      <a:ext uri="{FF2B5EF4-FFF2-40B4-BE49-F238E27FC236}">
                        <a16:creationId xmlns:a16="http://schemas.microsoft.com/office/drawing/2014/main" id="{ECDF3E79-CDAE-4253-A2BB-0D6B96BBF610}"/>
                      </a:ext>
                    </a:extLst>
                  </p:cNvPr>
                  <p:cNvCxnSpPr>
                    <a:cxnSpLocks/>
                  </p:cNvCxnSpPr>
                  <p:nvPr/>
                </p:nvCxnSpPr>
                <p:spPr>
                  <a:xfrm flipV="1">
                    <a:off x="5929495" y="5338929"/>
                    <a:ext cx="1314452"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3" name="Straight Connector 322">
                    <a:extLst>
                      <a:ext uri="{FF2B5EF4-FFF2-40B4-BE49-F238E27FC236}">
                        <a16:creationId xmlns:a16="http://schemas.microsoft.com/office/drawing/2014/main" id="{3EB5AB9B-7473-47FE-ABB6-149A6E26D538}"/>
                      </a:ext>
                    </a:extLst>
                  </p:cNvPr>
                  <p:cNvCxnSpPr>
                    <a:cxnSpLocks/>
                  </p:cNvCxnSpPr>
                  <p:nvPr/>
                </p:nvCxnSpPr>
                <p:spPr>
                  <a:xfrm flipV="1">
                    <a:off x="5929507" y="6470776"/>
                    <a:ext cx="1314450"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grpSp>
          <p:nvGrpSpPr>
            <p:cNvPr id="293" name="Group 292">
              <a:extLst>
                <a:ext uri="{FF2B5EF4-FFF2-40B4-BE49-F238E27FC236}">
                  <a16:creationId xmlns:a16="http://schemas.microsoft.com/office/drawing/2014/main" id="{0966A316-9B34-46C7-B950-5B180488ED2A}"/>
                </a:ext>
              </a:extLst>
            </p:cNvPr>
            <p:cNvGrpSpPr/>
            <p:nvPr/>
          </p:nvGrpSpPr>
          <p:grpSpPr>
            <a:xfrm>
              <a:off x="5781862" y="2968695"/>
              <a:ext cx="1502973" cy="2062937"/>
              <a:chOff x="6541577" y="2543959"/>
              <a:chExt cx="1314450" cy="1834758"/>
            </a:xfrm>
          </p:grpSpPr>
          <p:grpSp>
            <p:nvGrpSpPr>
              <p:cNvPr id="297" name="Group 296">
                <a:extLst>
                  <a:ext uri="{FF2B5EF4-FFF2-40B4-BE49-F238E27FC236}">
                    <a16:creationId xmlns:a16="http://schemas.microsoft.com/office/drawing/2014/main" id="{190615C1-5F5A-476A-9790-A02950A3C596}"/>
                  </a:ext>
                </a:extLst>
              </p:cNvPr>
              <p:cNvGrpSpPr/>
              <p:nvPr/>
            </p:nvGrpSpPr>
            <p:grpSpPr>
              <a:xfrm>
                <a:off x="6541577" y="2543959"/>
                <a:ext cx="1314450" cy="1834758"/>
                <a:chOff x="6541577" y="2543959"/>
                <a:chExt cx="1314450" cy="1834758"/>
              </a:xfrm>
            </p:grpSpPr>
            <p:cxnSp>
              <p:nvCxnSpPr>
                <p:cNvPr id="306" name="Straight Connector 305">
                  <a:extLst>
                    <a:ext uri="{FF2B5EF4-FFF2-40B4-BE49-F238E27FC236}">
                      <a16:creationId xmlns:a16="http://schemas.microsoft.com/office/drawing/2014/main" id="{57654D9C-8537-4C5E-A4A5-A41EC53B622C}"/>
                    </a:ext>
                  </a:extLst>
                </p:cNvPr>
                <p:cNvCxnSpPr>
                  <a:cxnSpLocks/>
                </p:cNvCxnSpPr>
                <p:nvPr/>
              </p:nvCxnSpPr>
              <p:spPr>
                <a:xfrm>
                  <a:off x="6541577" y="3246872"/>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7" name="Straight Connector 306">
                  <a:extLst>
                    <a:ext uri="{FF2B5EF4-FFF2-40B4-BE49-F238E27FC236}">
                      <a16:creationId xmlns:a16="http://schemas.microsoft.com/office/drawing/2014/main" id="{3AA3C5A5-1380-4F6F-B119-036F27288990}"/>
                    </a:ext>
                  </a:extLst>
                </p:cNvPr>
                <p:cNvCxnSpPr>
                  <a:cxnSpLocks/>
                </p:cNvCxnSpPr>
                <p:nvPr/>
              </p:nvCxnSpPr>
              <p:spPr>
                <a:xfrm>
                  <a:off x="7856027" y="2543959"/>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8" name="Straight Connector 307">
                  <a:extLst>
                    <a:ext uri="{FF2B5EF4-FFF2-40B4-BE49-F238E27FC236}">
                      <a16:creationId xmlns:a16="http://schemas.microsoft.com/office/drawing/2014/main" id="{0F100876-709F-4B2A-8DFD-1D6C29C74A21}"/>
                    </a:ext>
                  </a:extLst>
                </p:cNvPr>
                <p:cNvCxnSpPr>
                  <a:cxnSpLocks/>
                </p:cNvCxnSpPr>
                <p:nvPr/>
              </p:nvCxnSpPr>
              <p:spPr>
                <a:xfrm flipV="1">
                  <a:off x="6541577" y="2543959"/>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9" name="Straight Connector 308">
                  <a:extLst>
                    <a:ext uri="{FF2B5EF4-FFF2-40B4-BE49-F238E27FC236}">
                      <a16:creationId xmlns:a16="http://schemas.microsoft.com/office/drawing/2014/main" id="{4848C60D-E861-4EE4-BF50-C9EA17513B86}"/>
                    </a:ext>
                  </a:extLst>
                </p:cNvPr>
                <p:cNvCxnSpPr>
                  <a:cxnSpLocks/>
                </p:cNvCxnSpPr>
                <p:nvPr/>
              </p:nvCxnSpPr>
              <p:spPr>
                <a:xfrm flipV="1">
                  <a:off x="6541577" y="3675804"/>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8" name="Group 297">
                <a:extLst>
                  <a:ext uri="{FF2B5EF4-FFF2-40B4-BE49-F238E27FC236}">
                    <a16:creationId xmlns:a16="http://schemas.microsoft.com/office/drawing/2014/main" id="{65509072-1DF0-47C1-8594-FE7F25EF2409}"/>
                  </a:ext>
                </a:extLst>
              </p:cNvPr>
              <p:cNvGrpSpPr/>
              <p:nvPr/>
            </p:nvGrpSpPr>
            <p:grpSpPr>
              <a:xfrm>
                <a:off x="6630841" y="3418975"/>
                <a:ext cx="171664" cy="245865"/>
                <a:chOff x="7589764" y="4358171"/>
                <a:chExt cx="171664" cy="245865"/>
              </a:xfrm>
            </p:grpSpPr>
            <p:sp>
              <p:nvSpPr>
                <p:cNvPr id="299" name="Oval 298">
                  <a:extLst>
                    <a:ext uri="{FF2B5EF4-FFF2-40B4-BE49-F238E27FC236}">
                      <a16:creationId xmlns:a16="http://schemas.microsoft.com/office/drawing/2014/main" id="{D2047605-137D-4619-AF48-5F59BB8A8BA9}"/>
                    </a:ext>
                  </a:extLst>
                </p:cNvPr>
                <p:cNvSpPr/>
                <p:nvPr/>
              </p:nvSpPr>
              <p:spPr>
                <a:xfrm>
                  <a:off x="7694116" y="4430282"/>
                  <a:ext cx="34316" cy="32292"/>
                </a:xfrm>
                <a:prstGeom prst="ellipse">
                  <a:avLst/>
                </a:prstGeom>
                <a:solidFill>
                  <a:scrgbClr r="0" g="0" b="0">
                    <a:alpha val="25000"/>
                  </a:scrgbClr>
                </a:solidFill>
                <a:ln>
                  <a:solidFill>
                    <a:schemeClr val="tx1">
                      <a:alpha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0" name="Diamond 299">
                  <a:extLst>
                    <a:ext uri="{FF2B5EF4-FFF2-40B4-BE49-F238E27FC236}">
                      <a16:creationId xmlns:a16="http://schemas.microsoft.com/office/drawing/2014/main" id="{B214D5E9-F558-40C1-952A-66FE71687715}"/>
                    </a:ext>
                  </a:extLst>
                </p:cNvPr>
                <p:cNvSpPr/>
                <p:nvPr/>
              </p:nvSpPr>
              <p:spPr>
                <a:xfrm>
                  <a:off x="7624181" y="4500751"/>
                  <a:ext cx="34316" cy="32292"/>
                </a:xfrm>
                <a:prstGeom prst="diamond">
                  <a:avLst/>
                </a:prstGeom>
                <a:solidFill>
                  <a:scrgbClr r="0" g="0" b="0">
                    <a:alpha val="25000"/>
                  </a:scrgbClr>
                </a:solidFill>
                <a:ln>
                  <a:solidFill>
                    <a:schemeClr val="tx1">
                      <a:alpha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DC9F2BA1-2D17-46DA-82AC-8EBB3EC72CDF}"/>
                    </a:ext>
                  </a:extLst>
                </p:cNvPr>
                <p:cNvGrpSpPr/>
                <p:nvPr/>
              </p:nvGrpSpPr>
              <p:grpSpPr>
                <a:xfrm>
                  <a:off x="7589764" y="4358171"/>
                  <a:ext cx="171664" cy="245865"/>
                  <a:chOff x="-1154535" y="8451328"/>
                  <a:chExt cx="1314454" cy="1834771"/>
                </a:xfrm>
              </p:grpSpPr>
              <p:cxnSp>
                <p:nvCxnSpPr>
                  <p:cNvPr id="302" name="Straight Connector 301">
                    <a:extLst>
                      <a:ext uri="{FF2B5EF4-FFF2-40B4-BE49-F238E27FC236}">
                        <a16:creationId xmlns:a16="http://schemas.microsoft.com/office/drawing/2014/main" id="{9E49AF76-507D-4339-B0B3-3BC2A345B4B2}"/>
                      </a:ext>
                    </a:extLst>
                  </p:cNvPr>
                  <p:cNvCxnSpPr>
                    <a:cxnSpLocks/>
                  </p:cNvCxnSpPr>
                  <p:nvPr/>
                </p:nvCxnSpPr>
                <p:spPr>
                  <a:xfrm>
                    <a:off x="-1154530" y="9154238"/>
                    <a:ext cx="0" cy="11311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3" name="Straight Connector 302">
                    <a:extLst>
                      <a:ext uri="{FF2B5EF4-FFF2-40B4-BE49-F238E27FC236}">
                        <a16:creationId xmlns:a16="http://schemas.microsoft.com/office/drawing/2014/main" id="{0B6CA9D8-7059-4B45-9E20-E4D5D2564685}"/>
                      </a:ext>
                    </a:extLst>
                  </p:cNvPr>
                  <p:cNvCxnSpPr>
                    <a:cxnSpLocks/>
                  </p:cNvCxnSpPr>
                  <p:nvPr/>
                </p:nvCxnSpPr>
                <p:spPr>
                  <a:xfrm>
                    <a:off x="159919" y="8451328"/>
                    <a:ext cx="0" cy="11311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4" name="Straight Connector 303">
                    <a:extLst>
                      <a:ext uri="{FF2B5EF4-FFF2-40B4-BE49-F238E27FC236}">
                        <a16:creationId xmlns:a16="http://schemas.microsoft.com/office/drawing/2014/main" id="{2B4AF375-26E6-4CC4-A174-0B4D85188EA6}"/>
                      </a:ext>
                    </a:extLst>
                  </p:cNvPr>
                  <p:cNvCxnSpPr>
                    <a:cxnSpLocks/>
                  </p:cNvCxnSpPr>
                  <p:nvPr/>
                </p:nvCxnSpPr>
                <p:spPr>
                  <a:xfrm flipV="1">
                    <a:off x="-1154530" y="8451328"/>
                    <a:ext cx="1314449" cy="702910"/>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5" name="Straight Connector 304">
                    <a:extLst>
                      <a:ext uri="{FF2B5EF4-FFF2-40B4-BE49-F238E27FC236}">
                        <a16:creationId xmlns:a16="http://schemas.microsoft.com/office/drawing/2014/main" id="{B67D2549-078E-4A1C-9BB2-0A413FF7416B}"/>
                      </a:ext>
                    </a:extLst>
                  </p:cNvPr>
                  <p:cNvCxnSpPr>
                    <a:cxnSpLocks/>
                  </p:cNvCxnSpPr>
                  <p:nvPr/>
                </p:nvCxnSpPr>
                <p:spPr>
                  <a:xfrm flipV="1">
                    <a:off x="-1154535" y="9583188"/>
                    <a:ext cx="1314450"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sp>
          <p:nvSpPr>
            <p:cNvPr id="294" name="Oval 293">
              <a:extLst>
                <a:ext uri="{FF2B5EF4-FFF2-40B4-BE49-F238E27FC236}">
                  <a16:creationId xmlns:a16="http://schemas.microsoft.com/office/drawing/2014/main" id="{43A16B24-421E-4C44-8653-30462CBC1B00}"/>
                </a:ext>
              </a:extLst>
            </p:cNvPr>
            <p:cNvSpPr/>
            <p:nvPr/>
          </p:nvSpPr>
          <p:spPr>
            <a:xfrm>
              <a:off x="8914794" y="5156375"/>
              <a:ext cx="83110" cy="752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5" name="Straight Arrow Connector 294">
              <a:extLst>
                <a:ext uri="{FF2B5EF4-FFF2-40B4-BE49-F238E27FC236}">
                  <a16:creationId xmlns:a16="http://schemas.microsoft.com/office/drawing/2014/main" id="{78C5B93E-213F-4AD7-B907-D3F376406D10}"/>
                </a:ext>
              </a:extLst>
            </p:cNvPr>
            <p:cNvCxnSpPr>
              <a:cxnSpLocks/>
              <a:stCxn id="337" idx="3"/>
              <a:endCxn id="294" idx="1"/>
            </p:cNvCxnSpPr>
            <p:nvPr/>
          </p:nvCxnSpPr>
          <p:spPr>
            <a:xfrm>
              <a:off x="7758596" y="3672953"/>
              <a:ext cx="1168369" cy="149444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6" name="Straight Arrow Connector 295">
              <a:extLst>
                <a:ext uri="{FF2B5EF4-FFF2-40B4-BE49-F238E27FC236}">
                  <a16:creationId xmlns:a16="http://schemas.microsoft.com/office/drawing/2014/main" id="{333D995B-4AF4-4656-B134-FF8CED054E33}"/>
                </a:ext>
              </a:extLst>
            </p:cNvPr>
            <p:cNvCxnSpPr>
              <a:cxnSpLocks/>
              <a:stCxn id="294" idx="1"/>
              <a:endCxn id="335" idx="6"/>
            </p:cNvCxnSpPr>
            <p:nvPr/>
          </p:nvCxnSpPr>
          <p:spPr>
            <a:xfrm flipH="1" flipV="1">
              <a:off x="7838560" y="3593720"/>
              <a:ext cx="1088404" cy="15736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62883537"/>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AE08E7-894C-4F52-BE90-DD80CAF0AD4D}"/>
              </a:ext>
            </a:extLst>
          </p:cNvPr>
          <p:cNvPicPr>
            <a:picLocks noChangeAspect="1"/>
          </p:cNvPicPr>
          <p:nvPr/>
        </p:nvPicPr>
        <p:blipFill>
          <a:blip r:embed="rId3"/>
          <a:stretch>
            <a:fillRect/>
          </a:stretch>
        </p:blipFill>
        <p:spPr>
          <a:xfrm>
            <a:off x="187960" y="1428999"/>
            <a:ext cx="4597522" cy="4627880"/>
          </a:xfrm>
          <a:prstGeom prst="rect">
            <a:avLst/>
          </a:prstGeom>
        </p:spPr>
      </p:pic>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Signal Model</a:t>
            </a:r>
          </a:p>
        </p:txBody>
      </p:sp>
      <mc:AlternateContent xmlns:mc="http://schemas.openxmlformats.org/markup-compatibility/2006">
        <mc:Choice xmlns:a14="http://schemas.microsoft.com/office/drawing/2010/main" Requires="a14">
          <p:sp>
            <p:nvSpPr>
              <p:cNvPr id="314" name="Content Placeholder 2">
                <a:extLst>
                  <a:ext uri="{FF2B5EF4-FFF2-40B4-BE49-F238E27FC236}">
                    <a16:creationId xmlns:a16="http://schemas.microsoft.com/office/drawing/2014/main" id="{235B86E5-E229-4F03-A1F6-C14BC7225902}"/>
                  </a:ext>
                </a:extLst>
              </p:cNvPr>
              <p:cNvSpPr txBox="1">
                <a:spLocks/>
              </p:cNvSpPr>
              <p:nvPr/>
            </p:nvSpPr>
            <p:spPr>
              <a:xfrm>
                <a:off x="4881880" y="1381731"/>
                <a:ext cx="6964680" cy="50508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2400" b="1" dirty="0"/>
                  <a:t>Two-way range from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ℓ</m:t>
                        </m:r>
                      </m:e>
                      <m:sup>
                        <m:r>
                          <a:rPr lang="en-US" sz="2400" b="1" i="1" smtClean="0">
                            <a:latin typeface="Cambria Math" panose="02040503050406030204" pitchFamily="18" charset="0"/>
                          </a:rPr>
                          <m:t>𝒕𝒉</m:t>
                        </m:r>
                      </m:sup>
                    </m:sSup>
                  </m:oMath>
                </a14:m>
                <a:r>
                  <a:rPr lang="en-US" sz="2400" b="1" dirty="0"/>
                  <a:t> Tx/Rx pair</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i="1">
                              <a:latin typeface="Cambria Math" panose="02040503050406030204" pitchFamily="18" charset="0"/>
                            </a:rPr>
                            <m:t>s</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𝑗𝑘</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𝑇</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𝑅</m:t>
                                  </m:r>
                                </m:sup>
                              </m:sSubSup>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𝑗𝑘</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𝑅𝑇</m:t>
                              </m:r>
                            </m:sup>
                          </m:sSubSup>
                        </m:sup>
                      </m:sSup>
                    </m:oMath>
                  </m:oMathPara>
                </a14:m>
                <a:endParaRPr lang="en-US" sz="2400" dirty="0"/>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𝑇</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𝑥</m:t>
                                              </m:r>
                                            </m:sup>
                                          </m:sSub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𝑥</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𝑦</m:t>
                                              </m:r>
                                            </m:sup>
                                          </m:sSub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𝑧</m:t>
                                          </m:r>
                                        </m:sup>
                                      </m:sSubSup>
                                      <m:r>
                                        <a:rPr lang="en-US" sz="2400" b="0" i="1" smtClean="0">
                                          <a:latin typeface="Cambria Math" panose="02040503050406030204" pitchFamily="18" charset="0"/>
                                        </a:rPr>
                                        <m:t>−</m:t>
                                      </m:r>
                                      <m:r>
                                        <a:rPr lang="en-US" sz="2400" b="0" i="1" smtClean="0">
                                          <a:latin typeface="Cambria Math" panose="02040503050406030204" pitchFamily="18" charset="0"/>
                                        </a:rPr>
                                        <m:t>𝑧</m:t>
                                      </m:r>
                                    </m:e>
                                  </m:d>
                                </m:e>
                                <m:sup>
                                  <m:r>
                                    <a:rPr lang="en-US" sz="2400" b="0" i="1" smtClean="0">
                                      <a:latin typeface="Cambria Math" panose="02040503050406030204" pitchFamily="18" charset="0"/>
                                    </a:rPr>
                                    <m:t>2</m:t>
                                  </m:r>
                                </m:sup>
                              </m:sSup>
                            </m:e>
                          </m:d>
                        </m:e>
                        <m:sup>
                          <m:r>
                            <a:rPr lang="en-US" sz="2400" b="0" i="1" smtClean="0">
                              <a:latin typeface="Cambria Math" panose="02040503050406030204" pitchFamily="18" charset="0"/>
                            </a:rPr>
                            <m:t>1/2</m:t>
                          </m:r>
                        </m:sup>
                      </m:sSup>
                    </m:oMath>
                  </m:oMathPara>
                </a14:m>
                <a:endParaRPr lang="en-US" sz="2400" b="0" dirty="0"/>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𝑅</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𝑥</m:t>
                                              </m:r>
                                            </m:sup>
                                          </m:sSub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𝑥</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𝑦</m:t>
                                              </m:r>
                                            </m:sup>
                                          </m:sSub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𝑧</m:t>
                                          </m:r>
                                        </m:sup>
                                      </m:sSubSup>
                                      <m:r>
                                        <a:rPr lang="en-US" sz="2400" b="0" i="1" smtClean="0">
                                          <a:latin typeface="Cambria Math" panose="02040503050406030204" pitchFamily="18" charset="0"/>
                                        </a:rPr>
                                        <m:t>−</m:t>
                                      </m:r>
                                      <m:r>
                                        <a:rPr lang="en-US" sz="2400" b="0" i="1" smtClean="0">
                                          <a:latin typeface="Cambria Math" panose="02040503050406030204" pitchFamily="18" charset="0"/>
                                        </a:rPr>
                                        <m:t>𝑧</m:t>
                                      </m:r>
                                    </m:e>
                                  </m:d>
                                </m:e>
                                <m:sup>
                                  <m:r>
                                    <a:rPr lang="en-US" sz="2400" b="0" i="1" smtClean="0">
                                      <a:latin typeface="Cambria Math" panose="02040503050406030204" pitchFamily="18" charset="0"/>
                                    </a:rPr>
                                    <m:t>2</m:t>
                                  </m:r>
                                </m:sup>
                              </m:sSup>
                            </m:e>
                          </m:d>
                        </m:e>
                        <m:sup>
                          <m:r>
                            <a:rPr lang="en-US" sz="2400" b="0" i="1" smtClean="0">
                              <a:latin typeface="Cambria Math" panose="02040503050406030204" pitchFamily="18" charset="0"/>
                            </a:rPr>
                            <m:t>1/2</m:t>
                          </m:r>
                        </m:sup>
                      </m:sSup>
                    </m:oMath>
                  </m:oMathPara>
                </a14:m>
                <a:endParaRPr lang="en-US" sz="2400" dirty="0"/>
              </a:p>
              <a:p>
                <a:pPr marL="0" indent="0">
                  <a:spcAft>
                    <a:spcPts val="600"/>
                  </a:spcAft>
                  <a:buNone/>
                </a:pPr>
                <a:endParaRPr lang="en-US" sz="2400" dirty="0"/>
              </a:p>
              <a:p>
                <a:pPr marL="0" indent="0">
                  <a:spcAft>
                    <a:spcPts val="600"/>
                  </a:spcAft>
                  <a:buNone/>
                </a:pPr>
                <a:r>
                  <a:rPr lang="en-US" sz="2400" dirty="0"/>
                  <a:t>Taylor series expansion around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𝑥</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𝑦</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𝑧</m:t>
                        </m:r>
                      </m:sup>
                    </m:sSubSup>
                    <m:r>
                      <a:rPr lang="en-US" sz="2400" b="0" i="1" smtClean="0">
                        <a:latin typeface="Cambria Math" panose="02040503050406030204" pitchFamily="18" charset="0"/>
                      </a:rPr>
                      <m:t>=0</m:t>
                    </m:r>
                  </m:oMath>
                </a14:m>
                <a:r>
                  <a:rPr lang="en-US" sz="2400" dirty="0"/>
                  <a:t>:</a:t>
                </a:r>
                <a:endParaRPr lang="en-US" sz="2400" b="0" i="1"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𝑹</m:t>
                          </m:r>
                        </m:e>
                        <m:sub>
                          <m:r>
                            <a:rPr lang="en-US" sz="2400" b="1" i="1" smtClean="0">
                              <a:latin typeface="Cambria Math" panose="02040503050406030204" pitchFamily="18" charset="0"/>
                            </a:rPr>
                            <m:t>ℓ</m:t>
                          </m:r>
                        </m:sub>
                        <m:sup>
                          <m:r>
                            <a:rPr lang="en-US" sz="2400" b="1" i="1" smtClean="0">
                              <a:latin typeface="Cambria Math" panose="02040503050406030204" pitchFamily="18" charset="0"/>
                            </a:rPr>
                            <m:t>𝑹𝑻</m:t>
                          </m:r>
                        </m:sup>
                      </m:sSubSup>
                      <m:r>
                        <a:rPr lang="en-US" sz="2400" b="1" i="1" smtClean="0">
                          <a:latin typeface="Cambria Math" panose="02040503050406030204" pitchFamily="18" charset="0"/>
                        </a:rPr>
                        <m:t>≈</m:t>
                      </m:r>
                      <m:r>
                        <a:rPr lang="en-US" sz="2400" b="1" i="1" smtClean="0">
                          <a:latin typeface="Cambria Math" panose="02040503050406030204" pitchFamily="18" charset="0"/>
                        </a:rPr>
                        <m:t>𝟐</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𝟐</m:t>
                          </m:r>
                          <m:r>
                            <a:rPr lang="en-US" sz="2400" b="1" i="1" smtClean="0">
                              <a:latin typeface="Cambria Math" panose="02040503050406030204" pitchFamily="18" charset="0"/>
                            </a:rPr>
                            <m:t>𝒅</m:t>
                          </m:r>
                        </m:e>
                        <m:sub>
                          <m:r>
                            <a:rPr lang="en-US" sz="2400" b="1" i="1" smtClean="0">
                              <a:latin typeface="Cambria Math" panose="02040503050406030204" pitchFamily="18" charset="0"/>
                            </a:rPr>
                            <m:t>ℓ</m:t>
                          </m:r>
                        </m:sub>
                        <m:sup>
                          <m:r>
                            <a:rPr lang="en-US" sz="2400" b="1" i="1" smtClean="0">
                              <a:latin typeface="Cambria Math" panose="02040503050406030204" pitchFamily="18" charset="0"/>
                            </a:rPr>
                            <m:t>𝒛</m:t>
                          </m:r>
                        </m:sup>
                      </m:sSubSup>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d>
                                <m:dPr>
                                  <m:ctrlPr>
                                    <a:rPr lang="en-US" sz="2400" b="1" i="1" smtClean="0">
                                      <a:latin typeface="Cambria Math" panose="02040503050406030204" pitchFamily="18" charset="0"/>
                                    </a:rPr>
                                  </m:ctrlPr>
                                </m:dPr>
                                <m:e>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𝒅</m:t>
                                      </m:r>
                                    </m:e>
                                    <m:sub>
                                      <m:r>
                                        <a:rPr lang="en-US" sz="2400" b="1" i="1" smtClean="0">
                                          <a:latin typeface="Cambria Math" panose="02040503050406030204" pitchFamily="18" charset="0"/>
                                        </a:rPr>
                                        <m:t>ℓ</m:t>
                                      </m:r>
                                    </m:sub>
                                    <m:sup>
                                      <m:r>
                                        <a:rPr lang="en-US" sz="2400" b="1" i="1" smtClean="0">
                                          <a:latin typeface="Cambria Math" panose="02040503050406030204" pitchFamily="18" charset="0"/>
                                        </a:rPr>
                                        <m:t>𝒙</m:t>
                                      </m:r>
                                    </m:sup>
                                  </m:sSubSup>
                                </m:e>
                              </m:d>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sSup>
                            <m:sSupPr>
                              <m:ctrlPr>
                                <a:rPr lang="en-US" sz="2400" b="1" i="1">
                                  <a:latin typeface="Cambria Math" panose="02040503050406030204" pitchFamily="18" charset="0"/>
                                </a:rPr>
                              </m:ctrlPr>
                            </m:sSupPr>
                            <m:e>
                              <m:d>
                                <m:dPr>
                                  <m:ctrlPr>
                                    <a:rPr lang="en-US" sz="2400" b="1" i="1">
                                      <a:latin typeface="Cambria Math" panose="02040503050406030204" pitchFamily="18" charset="0"/>
                                    </a:rPr>
                                  </m:ctrlPr>
                                </m:dPr>
                                <m:e>
                                  <m:sSubSup>
                                    <m:sSubSupPr>
                                      <m:ctrlPr>
                                        <a:rPr lang="en-US" sz="2400" b="1" i="1">
                                          <a:latin typeface="Cambria Math" panose="02040503050406030204" pitchFamily="18" charset="0"/>
                                        </a:rPr>
                                      </m:ctrlPr>
                                    </m:sSubSupPr>
                                    <m:e>
                                      <m:r>
                                        <a:rPr lang="en-US" sz="2400" b="1" i="1">
                                          <a:latin typeface="Cambria Math" panose="02040503050406030204" pitchFamily="18" charset="0"/>
                                        </a:rPr>
                                        <m:t>𝒅</m:t>
                                      </m:r>
                                    </m:e>
                                    <m:sub>
                                      <m:r>
                                        <a:rPr lang="en-US" sz="2400" b="1" i="1">
                                          <a:latin typeface="Cambria Math" panose="02040503050406030204" pitchFamily="18" charset="0"/>
                                        </a:rPr>
                                        <m:t>ℓ</m:t>
                                      </m:r>
                                    </m:sub>
                                    <m:sup>
                                      <m:r>
                                        <a:rPr lang="en-US" sz="2400" b="1" i="1" smtClean="0">
                                          <a:latin typeface="Cambria Math" panose="02040503050406030204" pitchFamily="18" charset="0"/>
                                        </a:rPr>
                                        <m:t>𝒚</m:t>
                                      </m:r>
                                    </m:sup>
                                  </m:sSubSup>
                                </m:e>
                              </m:d>
                            </m:e>
                            <m:sup>
                              <m:r>
                                <a:rPr lang="en-US" sz="2400" b="1" i="1">
                                  <a:latin typeface="Cambria Math" panose="02040503050406030204" pitchFamily="18" charset="0"/>
                                </a:rPr>
                                <m:t>𝟐</m:t>
                              </m:r>
                            </m:sup>
                          </m:sSup>
                        </m:num>
                        <m:den>
                          <m:r>
                            <a:rPr lang="en-US" sz="2400" b="1" i="1" smtClean="0">
                              <a:latin typeface="Cambria Math" panose="02040503050406030204" pitchFamily="18" charset="0"/>
                            </a:rPr>
                            <m:t>𝟒</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𝒁</m:t>
                              </m:r>
                            </m:e>
                            <m:sub>
                              <m:r>
                                <a:rPr lang="en-US" sz="2400" b="1" i="1" smtClean="0">
                                  <a:latin typeface="Cambria Math" panose="02040503050406030204" pitchFamily="18" charset="0"/>
                                </a:rPr>
                                <m:t>𝟎</m:t>
                              </m:r>
                            </m:sub>
                          </m:sSub>
                        </m:den>
                      </m:f>
                    </m:oMath>
                  </m:oMathPara>
                </a14:m>
                <a:endParaRPr lang="en-US" sz="2400" b="1" dirty="0"/>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0</m:t>
                          </m:r>
                        </m:sub>
                      </m:sSub>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𝑥</m:t>
                                  </m:r>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i="1">
                                      <a:latin typeface="Cambria Math" panose="02040503050406030204" pitchFamily="18" charset="0"/>
                                    </a:rPr>
                                    <m:t>𝑦</m:t>
                                  </m:r>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𝑧</m:t>
                                  </m:r>
                                </m:e>
                              </m:d>
                            </m:e>
                            <m:sup>
                              <m:r>
                                <a:rPr lang="en-US" sz="2400" i="1">
                                  <a:latin typeface="Cambria Math" panose="02040503050406030204" pitchFamily="18" charset="0"/>
                                </a:rPr>
                                <m:t>2</m:t>
                              </m:r>
                            </m:sup>
                          </m:sSup>
                        </m:e>
                      </m:rad>
                    </m:oMath>
                  </m:oMathPara>
                </a14:m>
                <a:endParaRPr lang="en-US" sz="2400" dirty="0"/>
              </a:p>
              <a:p>
                <a:pPr marL="0" indent="0">
                  <a:spcAft>
                    <a:spcPts val="600"/>
                  </a:spcAft>
                  <a:buNone/>
                </a:pPr>
                <a:endParaRPr lang="en-US" sz="2400" dirty="0"/>
              </a:p>
            </p:txBody>
          </p:sp>
        </mc:Choice>
        <mc:Fallback>
          <p:sp>
            <p:nvSpPr>
              <p:cNvPr id="314" name="Content Placeholder 2">
                <a:extLst>
                  <a:ext uri="{FF2B5EF4-FFF2-40B4-BE49-F238E27FC236}">
                    <a16:creationId xmlns:a16="http://schemas.microsoft.com/office/drawing/2014/main" id="{235B86E5-E229-4F03-A1F6-C14BC7225902}"/>
                  </a:ext>
                </a:extLst>
              </p:cNvPr>
              <p:cNvSpPr txBox="1">
                <a:spLocks noRot="1" noChangeAspect="1" noMove="1" noResize="1" noEditPoints="1" noAdjustHandles="1" noChangeArrowheads="1" noChangeShapeType="1" noTextEdit="1"/>
              </p:cNvSpPr>
              <p:nvPr/>
            </p:nvSpPr>
            <p:spPr>
              <a:xfrm>
                <a:off x="4881880" y="1381731"/>
                <a:ext cx="6964680" cy="5050819"/>
              </a:xfrm>
              <a:prstGeom prst="rect">
                <a:avLst/>
              </a:prstGeom>
              <a:blipFill>
                <a:blip r:embed="rId4"/>
                <a:stretch>
                  <a:fillRect l="-963" t="-16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81EC1C5-151E-4FAB-B037-67CF823D8280}"/>
              </a:ext>
            </a:extLst>
          </p:cNvPr>
          <p:cNvSpPr>
            <a:spLocks noGrp="1"/>
          </p:cNvSpPr>
          <p:nvPr>
            <p:ph type="ftr" sz="quarter" idx="11"/>
          </p:nvPr>
        </p:nvSpPr>
        <p:spPr>
          <a:xfrm>
            <a:off x="6281807" y="6356350"/>
            <a:ext cx="4874741" cy="365125"/>
          </a:xfrm>
        </p:spPr>
        <p:txBody>
          <a:bodyPr/>
          <a:lstStyle/>
          <a:p>
            <a:r>
              <a:rPr lang="en-US" dirty="0"/>
              <a:t>SRC Select Disclosure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519FB7-4808-4709-AA57-DDE588701DB0}"/>
                  </a:ext>
                </a:extLst>
              </p:cNvPr>
              <p:cNvSpPr txBox="1"/>
              <p:nvPr/>
            </p:nvSpPr>
            <p:spPr>
              <a:xfrm>
                <a:off x="1826989" y="4973320"/>
                <a:ext cx="1319464" cy="27751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ℓ</m:t>
                          </m:r>
                        </m:sub>
                        <m:sup>
                          <m:r>
                            <a:rPr lang="en-US" b="0" i="1" smtClean="0">
                              <a:latin typeface="Cambria Math" panose="02040503050406030204" pitchFamily="18" charset="0"/>
                            </a:rPr>
                            <m:t>𝑧</m:t>
                          </m:r>
                        </m:sup>
                      </m:sSubSup>
                    </m:oMath>
                  </m:oMathPara>
                </a14:m>
                <a:endParaRPr lang="en-US" dirty="0"/>
              </a:p>
            </p:txBody>
          </p:sp>
        </mc:Choice>
        <mc:Fallback>
          <p:sp>
            <p:nvSpPr>
              <p:cNvPr id="7" name="TextBox 6">
                <a:extLst>
                  <a:ext uri="{FF2B5EF4-FFF2-40B4-BE49-F238E27FC236}">
                    <a16:creationId xmlns:a16="http://schemas.microsoft.com/office/drawing/2014/main" id="{F5519FB7-4808-4709-AA57-DDE588701DB0}"/>
                  </a:ext>
                </a:extLst>
              </p:cNvPr>
              <p:cNvSpPr txBox="1">
                <a:spLocks noRot="1" noChangeAspect="1" noMove="1" noResize="1" noEditPoints="1" noAdjustHandles="1" noChangeArrowheads="1" noChangeShapeType="1" noTextEdit="1"/>
              </p:cNvSpPr>
              <p:nvPr/>
            </p:nvSpPr>
            <p:spPr>
              <a:xfrm>
                <a:off x="1826989" y="4973320"/>
                <a:ext cx="1319464" cy="277512"/>
              </a:xfrm>
              <a:prstGeom prst="rect">
                <a:avLst/>
              </a:prstGeom>
              <a:blipFill>
                <a:blip r:embed="rId5"/>
                <a:stretch>
                  <a:fillRect l="-2315" r="-463" b="-22222"/>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85FE7496-EDF6-4290-AD6A-FE149BDF9500}"/>
              </a:ext>
            </a:extLst>
          </p:cNvPr>
          <p:cNvSpPr/>
          <p:nvPr/>
        </p:nvSpPr>
        <p:spPr>
          <a:xfrm>
            <a:off x="766558" y="1872202"/>
            <a:ext cx="82214" cy="917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Diamond 13">
            <a:extLst>
              <a:ext uri="{FF2B5EF4-FFF2-40B4-BE49-F238E27FC236}">
                <a16:creationId xmlns:a16="http://schemas.microsoft.com/office/drawing/2014/main" id="{F784E523-806E-4B86-A31F-8D06C174CC42}"/>
              </a:ext>
            </a:extLst>
          </p:cNvPr>
          <p:cNvSpPr/>
          <p:nvPr/>
        </p:nvSpPr>
        <p:spPr>
          <a:xfrm>
            <a:off x="766558" y="1684786"/>
            <a:ext cx="82214" cy="917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EA4B9C-DEE3-4822-BD26-46AA1EBF6A7C}"/>
              </a:ext>
            </a:extLst>
          </p:cNvPr>
          <p:cNvSpPr txBox="1"/>
          <p:nvPr/>
        </p:nvSpPr>
        <p:spPr>
          <a:xfrm>
            <a:off x="807665" y="1779587"/>
            <a:ext cx="380819" cy="276999"/>
          </a:xfrm>
          <a:prstGeom prst="rect">
            <a:avLst/>
          </a:prstGeom>
          <a:noFill/>
        </p:spPr>
        <p:txBody>
          <a:bodyPr wrap="square" rtlCol="0">
            <a:spAutoFit/>
          </a:bodyPr>
          <a:lstStyle/>
          <a:p>
            <a:r>
              <a:rPr lang="en-US" sz="1200" dirty="0"/>
              <a:t>Rx</a:t>
            </a:r>
          </a:p>
        </p:txBody>
      </p:sp>
      <p:sp>
        <p:nvSpPr>
          <p:cNvPr id="16" name="TextBox 15">
            <a:extLst>
              <a:ext uri="{FF2B5EF4-FFF2-40B4-BE49-F238E27FC236}">
                <a16:creationId xmlns:a16="http://schemas.microsoft.com/office/drawing/2014/main" id="{F759728C-1FA6-4672-8229-AD6E002892D0}"/>
              </a:ext>
            </a:extLst>
          </p:cNvPr>
          <p:cNvSpPr txBox="1"/>
          <p:nvPr/>
        </p:nvSpPr>
        <p:spPr>
          <a:xfrm>
            <a:off x="807665" y="1594092"/>
            <a:ext cx="380819" cy="276999"/>
          </a:xfrm>
          <a:prstGeom prst="rect">
            <a:avLst/>
          </a:prstGeom>
          <a:noFill/>
        </p:spPr>
        <p:txBody>
          <a:bodyPr wrap="square" rtlCol="0">
            <a:spAutoFit/>
          </a:bodyPr>
          <a:lstStyle/>
          <a:p>
            <a:r>
              <a:rPr lang="en-US" sz="1200" dirty="0"/>
              <a:t>Tx</a:t>
            </a:r>
          </a:p>
        </p:txBody>
      </p:sp>
    </p:spTree>
    <p:extLst>
      <p:ext uri="{BB962C8B-B14F-4D97-AF65-F5344CB8AC3E}">
        <p14:creationId xmlns:p14="http://schemas.microsoft.com/office/powerpoint/2010/main" val="401946447"/>
      </p:ext>
    </p:extLst>
  </p:cSld>
  <p:clrMapOvr>
    <a:masterClrMapping/>
  </p:clrMapOvr>
  <mc:AlternateContent xmlns:mc="http://schemas.openxmlformats.org/markup-compatibility/2006">
    <mc:Choice xmlns:p14="http://schemas.microsoft.com/office/powerpoint/2010/main" Requires="p14">
      <p:transition spd="slow" p14:dur="2000" advTm="34105"/>
    </mc:Choice>
    <mc:Fallback>
      <p:transition spd="slow" advTm="3410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Signal Model (cont.)</a:t>
            </a:r>
          </a:p>
        </p:txBody>
      </p:sp>
      <mc:AlternateContent xmlns:mc="http://schemas.openxmlformats.org/markup-compatibility/2006">
        <mc:Choice xmlns:a14="http://schemas.microsoft.com/office/drawing/2010/main" Requires="a14">
          <p:sp>
            <p:nvSpPr>
              <p:cNvPr id="314" name="Content Placeholder 2">
                <a:extLst>
                  <a:ext uri="{FF2B5EF4-FFF2-40B4-BE49-F238E27FC236}">
                    <a16:creationId xmlns:a16="http://schemas.microsoft.com/office/drawing/2014/main" id="{235B86E5-E229-4F03-A1F6-C14BC7225902}"/>
                  </a:ext>
                </a:extLst>
              </p:cNvPr>
              <p:cNvSpPr txBox="1">
                <a:spLocks/>
              </p:cNvSpPr>
              <p:nvPr/>
            </p:nvSpPr>
            <p:spPr>
              <a:xfrm>
                <a:off x="221166" y="1283208"/>
                <a:ext cx="11477058" cy="5434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2400" b="1" dirty="0"/>
                  <a:t>FMCW beat signal from the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ℓ</m:t>
                        </m:r>
                      </m:e>
                      <m:sup>
                        <m:r>
                          <a:rPr lang="en-US" sz="2400" b="1" i="1" smtClean="0">
                            <a:latin typeface="Cambria Math" panose="02040503050406030204" pitchFamily="18" charset="0"/>
                          </a:rPr>
                          <m:t>𝒕𝒉</m:t>
                        </m:r>
                      </m:sup>
                    </m:sSup>
                  </m:oMath>
                </a14:m>
                <a:r>
                  <a:rPr lang="en-US" sz="2400" b="1" dirty="0"/>
                  <a:t> Tx/Rx pair</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i="1">
                              <a:latin typeface="Cambria Math" panose="02040503050406030204" pitchFamily="18" charset="0"/>
                            </a:rPr>
                            <m:t>s</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𝑗𝑘</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𝑅𝑇</m:t>
                              </m:r>
                            </m:sup>
                          </m:sSubSup>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n-US" sz="2400" b="0" i="1" smtClean="0">
                              <a:latin typeface="Cambria Math" panose="02040503050406030204" pitchFamily="18" charset="0"/>
                            </a:rPr>
                            <m:t>2</m:t>
                          </m:r>
                          <m:r>
                            <a:rPr lang="en-US" sz="2400" b="0" i="1" smtClean="0">
                              <a:latin typeface="Cambria Math" panose="02040503050406030204" pitchFamily="18" charset="0"/>
                            </a:rPr>
                            <m:t>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𝑗𝑘</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𝑧</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𝑥</m:t>
                                              </m:r>
                                            </m:sup>
                                          </m:sSubSup>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𝑑</m:t>
                                              </m:r>
                                            </m:e>
                                            <m:sub>
                                              <m:r>
                                                <a:rPr lang="en-US" sz="2400" b="0" i="1" smtClean="0">
                                                  <a:latin typeface="Cambria Math" panose="02040503050406030204" pitchFamily="18" charset="0"/>
                                                </a:rPr>
                                                <m:t>ℓ</m:t>
                                              </m:r>
                                            </m:sub>
                                            <m:sup>
                                              <m:r>
                                                <a:rPr lang="en-US" sz="2400" b="0" i="1" smtClean="0">
                                                  <a:latin typeface="Cambria Math" panose="02040503050406030204" pitchFamily="18" charset="0"/>
                                                </a:rPr>
                                                <m:t>𝑦</m:t>
                                              </m:r>
                                            </m:sup>
                                          </m:sSubSup>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0</m:t>
                                      </m:r>
                                    </m:sub>
                                  </m:sSub>
                                </m:den>
                              </m:f>
                            </m:e>
                          </m:d>
                        </m:sup>
                      </m:sSup>
                      <m:r>
                        <a:rPr lang="en-US" sz="2400" b="0" i="1" smtClean="0">
                          <a:latin typeface="Cambria Math" panose="02040503050406030204" pitchFamily="18" charset="0"/>
                        </a:rPr>
                        <m:t>=</m:t>
                      </m:r>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i="1">
                              <a:latin typeface="Cambria Math" panose="02040503050406030204" pitchFamily="18" charset="0"/>
                            </a:rPr>
                            <m:t>𝑗𝑘</m:t>
                          </m:r>
                          <m:d>
                            <m:dPr>
                              <m:ctrlPr>
                                <a:rPr lang="en-US" sz="2400" i="1">
                                  <a:latin typeface="Cambria Math" panose="02040503050406030204" pitchFamily="18" charset="0"/>
                                </a:rPr>
                              </m:ctrlPr>
                            </m:dPr>
                            <m:e>
                              <m:r>
                                <a:rPr lang="en-US" sz="2400" i="1">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𝑧</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𝑥</m:t>
                                              </m:r>
                                            </m:sup>
                                          </m:sSubSup>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𝑦</m:t>
                                              </m:r>
                                            </m:sup>
                                          </m:sSubSup>
                                        </m:e>
                                      </m:d>
                                    </m:e>
                                    <m:sup>
                                      <m:r>
                                        <a:rPr lang="en-US" sz="2400" i="1">
                                          <a:latin typeface="Cambria Math" panose="02040503050406030204" pitchFamily="18" charset="0"/>
                                        </a:rPr>
                                        <m:t>2</m:t>
                                      </m:r>
                                    </m:sup>
                                  </m:sSup>
                                </m:num>
                                <m:den>
                                  <m:r>
                                    <a:rPr lang="en-US" sz="2400" i="1">
                                      <a:latin typeface="Cambria Math" panose="02040503050406030204" pitchFamily="18" charset="0"/>
                                    </a:rPr>
                                    <m:t>4</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0</m:t>
                                      </m:r>
                                    </m:sub>
                                  </m:sSub>
                                </m:den>
                              </m:f>
                            </m:e>
                          </m:d>
                        </m:sup>
                      </m:sSup>
                    </m:oMath>
                  </m:oMathPara>
                </a14:m>
                <a:endParaRPr lang="en-US" sz="2400" dirty="0"/>
              </a:p>
              <a:p>
                <a:pPr marL="0" indent="0">
                  <a:spcAft>
                    <a:spcPts val="600"/>
                  </a:spcAft>
                  <a:buNone/>
                </a:pPr>
                <a:endParaRPr lang="en-US" sz="2400" b="1" dirty="0"/>
              </a:p>
              <a:p>
                <a:pPr marL="0" indent="0">
                  <a:spcAft>
                    <a:spcPts val="600"/>
                  </a:spcAft>
                  <a:buNone/>
                </a:pPr>
                <a:r>
                  <a:rPr lang="en-US" sz="2400" b="1" dirty="0"/>
                  <a:t>Equivalent beat signal from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ℓ</m:t>
                        </m:r>
                      </m:e>
                      <m:sup>
                        <m:r>
                          <a:rPr lang="en-US" sz="2400" b="1" i="1" smtClean="0">
                            <a:latin typeface="Cambria Math" panose="02040503050406030204" pitchFamily="18" charset="0"/>
                          </a:rPr>
                          <m:t>𝒕𝒉</m:t>
                        </m:r>
                      </m:sup>
                    </m:sSup>
                  </m:oMath>
                </a14:m>
                <a:r>
                  <a:rPr lang="en-US" sz="2400" dirty="0"/>
                  <a:t> </a:t>
                </a:r>
                <a:r>
                  <a:rPr lang="en-US" sz="2400" b="1" dirty="0"/>
                  <a:t>virtual SISO element at the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0</m:t>
                        </m:r>
                      </m:sub>
                    </m:sSub>
                  </m:oMath>
                </a14:m>
                <a:r>
                  <a:rPr lang="en-US" sz="2400" dirty="0"/>
                  <a:t> </a:t>
                </a:r>
                <a:r>
                  <a:rPr lang="en-US" sz="2400" b="1" dirty="0"/>
                  <a:t>plane</a:t>
                </a:r>
              </a:p>
              <a:p>
                <a:pPr marL="0" indent="0">
                  <a:spcAft>
                    <a:spcPts val="6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n-US" sz="2400" b="0" i="1" smtClean="0">
                              <a:latin typeface="Cambria Math" panose="02040503050406030204" pitchFamily="18" charset="0"/>
                            </a:rPr>
                            <m:t>2</m:t>
                          </m:r>
                          <m:r>
                            <a:rPr lang="en-US" sz="2400" b="0" i="1" smtClean="0">
                              <a:latin typeface="Cambria Math" panose="02040503050406030204" pitchFamily="18" charset="0"/>
                            </a:rPr>
                            <m:t>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sup>
                      </m:sSup>
                    </m:oMath>
                  </m:oMathPara>
                </a14:m>
                <a:endParaRPr lang="en-US" sz="2400" dirty="0"/>
              </a:p>
              <a:p>
                <a:pPr marL="0" indent="0">
                  <a:spcAft>
                    <a:spcPts val="600"/>
                  </a:spcAft>
                  <a:buNone/>
                </a:pPr>
                <a:endParaRPr lang="en-US" sz="2400" b="0" i="1"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m:t>
                          </m:r>
                          <m:r>
                            <a:rPr lang="en-US" sz="2400" i="1">
                              <a:latin typeface="Cambria Math" panose="02040503050406030204" pitchFamily="18" charset="0"/>
                            </a:rPr>
                            <m:t>𝑗𝑘</m:t>
                          </m:r>
                          <m:d>
                            <m:dPr>
                              <m:ctrlPr>
                                <a:rPr lang="en-US" sz="2400" i="1">
                                  <a:latin typeface="Cambria Math" panose="02040503050406030204" pitchFamily="18" charset="0"/>
                                </a:rPr>
                              </m:ctrlPr>
                            </m:dPr>
                            <m:e>
                              <m:r>
                                <a:rPr lang="en-US" sz="2400" i="1">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𝑧</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𝑥</m:t>
                                              </m:r>
                                            </m:sup>
                                          </m:sSubSup>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𝑑</m:t>
                                              </m:r>
                                            </m:e>
                                            <m:sub>
                                              <m:r>
                                                <a:rPr lang="en-US" sz="2400" i="1">
                                                  <a:latin typeface="Cambria Math" panose="02040503050406030204" pitchFamily="18" charset="0"/>
                                                </a:rPr>
                                                <m:t>ℓ</m:t>
                                              </m:r>
                                            </m:sub>
                                            <m:sup>
                                              <m:r>
                                                <a:rPr lang="en-US" sz="2400" i="1">
                                                  <a:latin typeface="Cambria Math" panose="02040503050406030204" pitchFamily="18" charset="0"/>
                                                </a:rPr>
                                                <m:t>𝑦</m:t>
                                              </m:r>
                                            </m:sup>
                                          </m:sSubSup>
                                        </m:e>
                                      </m:d>
                                    </m:e>
                                    <m:sup>
                                      <m:r>
                                        <a:rPr lang="en-US" sz="2400" i="1">
                                          <a:latin typeface="Cambria Math" panose="02040503050406030204" pitchFamily="18" charset="0"/>
                                        </a:rPr>
                                        <m:t>2</m:t>
                                      </m:r>
                                    </m:sup>
                                  </m:sSup>
                                </m:num>
                                <m:den>
                                  <m:r>
                                    <a:rPr lang="en-US" sz="2400" i="1">
                                      <a:latin typeface="Cambria Math" panose="02040503050406030204" pitchFamily="18" charset="0"/>
                                    </a:rPr>
                                    <m:t>4</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0</m:t>
                                      </m:r>
                                    </m:sub>
                                  </m:sSub>
                                </m:den>
                              </m:f>
                            </m:e>
                          </m:d>
                        </m:sup>
                      </m:sSup>
                    </m:oMath>
                  </m:oMathPara>
                </a14:m>
                <a:endParaRPr lang="en-US" sz="2400" dirty="0"/>
              </a:p>
              <a:p>
                <a:pPr marL="0" indent="0">
                  <a:spcAft>
                    <a:spcPts val="600"/>
                  </a:spcAft>
                  <a:buNone/>
                </a:pPr>
                <a:endParaRPr lang="en-US" sz="2400" dirty="0"/>
              </a:p>
              <a:p>
                <a:pPr marL="0" indent="0" algn="ctr">
                  <a:spcAft>
                    <a:spcPts val="600"/>
                  </a:spcAft>
                  <a:buNone/>
                </a:pPr>
                <a:r>
                  <a:rPr lang="en-US" sz="2400" dirty="0"/>
                  <a:t>Compensation is simple phase compensation!</a:t>
                </a:r>
              </a:p>
            </p:txBody>
          </p:sp>
        </mc:Choice>
        <mc:Fallback>
          <p:sp>
            <p:nvSpPr>
              <p:cNvPr id="314" name="Content Placeholder 2">
                <a:extLst>
                  <a:ext uri="{FF2B5EF4-FFF2-40B4-BE49-F238E27FC236}">
                    <a16:creationId xmlns:a16="http://schemas.microsoft.com/office/drawing/2014/main" id="{235B86E5-E229-4F03-A1F6-C14BC7225902}"/>
                  </a:ext>
                </a:extLst>
              </p:cNvPr>
              <p:cNvSpPr txBox="1">
                <a:spLocks noRot="1" noChangeAspect="1" noMove="1" noResize="1" noEditPoints="1" noAdjustHandles="1" noChangeArrowheads="1" noChangeShapeType="1" noTextEdit="1"/>
              </p:cNvSpPr>
              <p:nvPr/>
            </p:nvSpPr>
            <p:spPr>
              <a:xfrm>
                <a:off x="221166" y="1283208"/>
                <a:ext cx="11477058" cy="5434555"/>
              </a:xfrm>
              <a:prstGeom prst="rect">
                <a:avLst/>
              </a:prstGeom>
              <a:blipFill>
                <a:blip r:embed="rId3"/>
                <a:stretch>
                  <a:fillRect l="-797" t="-1347"/>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3267F01E-BA1F-418B-8172-DDAEB776DFAC}"/>
              </a:ext>
            </a:extLst>
          </p:cNvPr>
          <p:cNvSpPr/>
          <p:nvPr/>
        </p:nvSpPr>
        <p:spPr>
          <a:xfrm>
            <a:off x="3329190" y="4231640"/>
            <a:ext cx="5261009" cy="1307592"/>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892D8396-7CB9-408F-A9FB-C3C87C7E96A0}"/>
              </a:ext>
            </a:extLst>
          </p:cNvPr>
          <p:cNvSpPr>
            <a:spLocks noGrp="1"/>
          </p:cNvSpPr>
          <p:nvPr>
            <p:ph type="ftr" sz="quarter" idx="11"/>
          </p:nvPr>
        </p:nvSpPr>
        <p:spPr>
          <a:xfrm>
            <a:off x="6281807" y="6356350"/>
            <a:ext cx="4874741" cy="365125"/>
          </a:xfrm>
        </p:spPr>
        <p:txBody>
          <a:bodyPr/>
          <a:lstStyle/>
          <a:p>
            <a:r>
              <a:rPr lang="en-US" dirty="0"/>
              <a:t>SRC Select Disclosure</a:t>
            </a:r>
          </a:p>
        </p:txBody>
      </p:sp>
    </p:spTree>
    <p:extLst>
      <p:ext uri="{BB962C8B-B14F-4D97-AF65-F5344CB8AC3E}">
        <p14:creationId xmlns:p14="http://schemas.microsoft.com/office/powerpoint/2010/main" val="2271214558"/>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Algorithm Comparison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AF50345-E9AD-48CD-82D2-40D377D00C12}"/>
                  </a:ext>
                </a:extLst>
              </p:cNvPr>
              <p:cNvSpPr txBox="1"/>
              <p:nvPr/>
            </p:nvSpPr>
            <p:spPr>
              <a:xfrm>
                <a:off x="846792" y="1745722"/>
                <a:ext cx="2693855" cy="46166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oMath>
                  </m:oMathPara>
                </a14:m>
                <a:endParaRPr lang="en-US" sz="2400" dirty="0"/>
              </a:p>
            </p:txBody>
          </p:sp>
        </mc:Choice>
        <mc:Fallback>
          <p:sp>
            <p:nvSpPr>
              <p:cNvPr id="8" name="TextBox 7">
                <a:extLst>
                  <a:ext uri="{FF2B5EF4-FFF2-40B4-BE49-F238E27FC236}">
                    <a16:creationId xmlns:a16="http://schemas.microsoft.com/office/drawing/2014/main" id="{EAF50345-E9AD-48CD-82D2-40D377D00C12}"/>
                  </a:ext>
                </a:extLst>
              </p:cNvPr>
              <p:cNvSpPr txBox="1">
                <a:spLocks noRot="1" noChangeAspect="1" noMove="1" noResize="1" noEditPoints="1" noAdjustHandles="1" noChangeArrowheads="1" noChangeShapeType="1" noTextEdit="1"/>
              </p:cNvSpPr>
              <p:nvPr/>
            </p:nvSpPr>
            <p:spPr>
              <a:xfrm>
                <a:off x="846792" y="1745722"/>
                <a:ext cx="2693855" cy="461664"/>
              </a:xfrm>
              <a:prstGeom prst="rect">
                <a:avLst/>
              </a:prstGeom>
              <a:blipFill>
                <a:blip r:embed="rId3"/>
                <a:stretch>
                  <a:fillRect b="-263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7DD6C9C9-CE8E-4E65-B89C-ACD53257D6BD}"/>
              </a:ext>
            </a:extLst>
          </p:cNvPr>
          <p:cNvCxnSpPr>
            <a:cxnSpLocks/>
            <a:stCxn id="8" idx="2"/>
            <a:endCxn id="83" idx="0"/>
          </p:cNvCxnSpPr>
          <p:nvPr/>
        </p:nvCxnSpPr>
        <p:spPr>
          <a:xfrm>
            <a:off x="2193720" y="2207386"/>
            <a:ext cx="0" cy="776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E67C7360-37E7-41E7-8D95-B5331E8008C9}"/>
              </a:ext>
            </a:extLst>
          </p:cNvPr>
          <p:cNvCxnSpPr>
            <a:cxnSpLocks/>
            <a:stCxn id="109" idx="2"/>
            <a:endCxn id="29" idx="0"/>
          </p:cNvCxnSpPr>
          <p:nvPr/>
        </p:nvCxnSpPr>
        <p:spPr>
          <a:xfrm>
            <a:off x="9998280" y="1834627"/>
            <a:ext cx="0" cy="3795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6D7F563A-AEC6-4109-8B2B-5B9B0B20C0DA}"/>
              </a:ext>
            </a:extLst>
          </p:cNvPr>
          <p:cNvCxnSpPr>
            <a:cxnSpLocks/>
            <a:stCxn id="70" idx="2"/>
            <a:endCxn id="71" idx="0"/>
          </p:cNvCxnSpPr>
          <p:nvPr/>
        </p:nvCxnSpPr>
        <p:spPr>
          <a:xfrm>
            <a:off x="6096000" y="4196956"/>
            <a:ext cx="6587" cy="758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0" name="Rectangle 69">
                <a:extLst>
                  <a:ext uri="{FF2B5EF4-FFF2-40B4-BE49-F238E27FC236}">
                    <a16:creationId xmlns:a16="http://schemas.microsoft.com/office/drawing/2014/main" id="{91D1C74B-F733-4EB3-96AD-B1AC3A2443CD}"/>
                  </a:ext>
                </a:extLst>
              </p:cNvPr>
              <p:cNvSpPr/>
              <p:nvPr/>
            </p:nvSpPr>
            <p:spPr>
              <a:xfrm>
                <a:off x="4304129" y="2983992"/>
                <a:ext cx="3583742" cy="12129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RMA </a:t>
                </a:r>
                <a14:m>
                  <m:oMath xmlns:m="http://schemas.openxmlformats.org/officeDocument/2006/math">
                    <m:r>
                      <a:rPr lang="en-US" sz="2400" b="1" i="1">
                        <a:latin typeface="Cambria Math" panose="02040503050406030204" pitchFamily="18" charset="0"/>
                      </a:rPr>
                      <m:t>~ </m:t>
                    </m:r>
                    <m:r>
                      <a:rPr lang="en-US" sz="2400" b="1" i="1">
                        <a:latin typeface="Cambria Math" panose="02040503050406030204" pitchFamily="18" charset="0"/>
                      </a:rPr>
                      <m:t>𝑶</m:t>
                    </m:r>
                    <m:d>
                      <m:dPr>
                        <m:ctrlPr>
                          <a:rPr lang="en-US" sz="2400" b="1" i="1">
                            <a:latin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𝒏</m:t>
                            </m:r>
                          </m:e>
                          <m:sup>
                            <m:r>
                              <a:rPr lang="en-US" sz="2400" b="1" i="1">
                                <a:latin typeface="Cambria Math" panose="02040503050406030204" pitchFamily="18" charset="0"/>
                              </a:rPr>
                              <m:t>𝟑</m:t>
                            </m:r>
                          </m:sup>
                        </m:sSup>
                        <m:func>
                          <m:funcPr>
                            <m:ctrlPr>
                              <a:rPr lang="en-US" sz="2400" b="1" i="1">
                                <a:latin typeface="Cambria Math" panose="02040503050406030204" pitchFamily="18" charset="0"/>
                              </a:rPr>
                            </m:ctrlPr>
                          </m:funcPr>
                          <m:fName>
                            <m:r>
                              <a:rPr lang="en-US" sz="2400" b="1" i="1">
                                <a:latin typeface="Cambria Math" panose="02040503050406030204" pitchFamily="18" charset="0"/>
                              </a:rPr>
                              <m:t>𝒍𝒐𝒈</m:t>
                            </m:r>
                          </m:fName>
                          <m:e>
                            <m:r>
                              <a:rPr lang="en-US" sz="2400" b="1" i="1">
                                <a:latin typeface="Cambria Math" panose="02040503050406030204" pitchFamily="18" charset="0"/>
                              </a:rPr>
                              <m:t>𝒏</m:t>
                            </m:r>
                          </m:e>
                        </m:func>
                      </m:e>
                    </m:d>
                  </m:oMath>
                </a14:m>
                <a:endParaRPr lang="en-US" sz="2400" b="1" dirty="0"/>
              </a:p>
            </p:txBody>
          </p:sp>
        </mc:Choice>
        <mc:Fallback>
          <p:sp>
            <p:nvSpPr>
              <p:cNvPr id="70" name="Rectangle 69">
                <a:extLst>
                  <a:ext uri="{FF2B5EF4-FFF2-40B4-BE49-F238E27FC236}">
                    <a16:creationId xmlns:a16="http://schemas.microsoft.com/office/drawing/2014/main" id="{91D1C74B-F733-4EB3-96AD-B1AC3A2443CD}"/>
                  </a:ext>
                </a:extLst>
              </p:cNvPr>
              <p:cNvSpPr>
                <a:spLocks noRot="1" noChangeAspect="1" noMove="1" noResize="1" noEditPoints="1" noAdjustHandles="1" noChangeArrowheads="1" noChangeShapeType="1" noTextEdit="1"/>
              </p:cNvSpPr>
              <p:nvPr/>
            </p:nvSpPr>
            <p:spPr>
              <a:xfrm>
                <a:off x="4304129" y="2983992"/>
                <a:ext cx="3583742" cy="12129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Rectangle: Rounded Corners 70">
                <a:extLst>
                  <a:ext uri="{FF2B5EF4-FFF2-40B4-BE49-F238E27FC236}">
                    <a16:creationId xmlns:a16="http://schemas.microsoft.com/office/drawing/2014/main" id="{60B9C16A-98E0-401A-A424-DCCFB912BD28}"/>
                  </a:ext>
                </a:extLst>
              </p:cNvPr>
              <p:cNvSpPr/>
              <p:nvPr/>
            </p:nvSpPr>
            <p:spPr>
              <a:xfrm>
                <a:off x="4682572" y="4955130"/>
                <a:ext cx="2840030" cy="10443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cs typeface="Arial" panose="020B0604020202020204" pitchFamily="34" charset="0"/>
                  </a:rPr>
                  <a:t>Recovered Image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e>
                      </m:d>
                    </m:oMath>
                  </m:oMathPara>
                </a14:m>
                <a:endParaRPr lang="en-US" sz="2400" dirty="0"/>
              </a:p>
            </p:txBody>
          </p:sp>
        </mc:Choice>
        <mc:Fallback>
          <p:sp>
            <p:nvSpPr>
              <p:cNvPr id="71" name="Rectangle: Rounded Corners 70">
                <a:extLst>
                  <a:ext uri="{FF2B5EF4-FFF2-40B4-BE49-F238E27FC236}">
                    <a16:creationId xmlns:a16="http://schemas.microsoft.com/office/drawing/2014/main" id="{60B9C16A-98E0-401A-A424-DCCFB912BD28}"/>
                  </a:ext>
                </a:extLst>
              </p:cNvPr>
              <p:cNvSpPr>
                <a:spLocks noRot="1" noChangeAspect="1" noMove="1" noResize="1" noEditPoints="1" noAdjustHandles="1" noChangeArrowheads="1" noChangeShapeType="1" noTextEdit="1"/>
              </p:cNvSpPr>
              <p:nvPr/>
            </p:nvSpPr>
            <p:spPr>
              <a:xfrm>
                <a:off x="4682572" y="4955130"/>
                <a:ext cx="2840030" cy="1044398"/>
              </a:xfrm>
              <a:prstGeom prst="roundRect">
                <a:avLst/>
              </a:prstGeom>
              <a:blipFill>
                <a:blip r:embed="rId5"/>
                <a:stretch>
                  <a:fillRect/>
                </a:stretch>
              </a:blipFill>
              <a:ln/>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D44CC3EE-A141-48C8-B767-788CB4C56E0A}"/>
              </a:ext>
            </a:extLst>
          </p:cNvPr>
          <p:cNvCxnSpPr>
            <a:cxnSpLocks/>
            <a:stCxn id="83" idx="2"/>
            <a:endCxn id="84" idx="0"/>
          </p:cNvCxnSpPr>
          <p:nvPr/>
        </p:nvCxnSpPr>
        <p:spPr>
          <a:xfrm>
            <a:off x="2193720" y="4196956"/>
            <a:ext cx="0" cy="758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2F1D5018-1220-4AF7-9AE7-D6018ADCBD48}"/>
                  </a:ext>
                </a:extLst>
              </p:cNvPr>
              <p:cNvSpPr/>
              <p:nvPr/>
            </p:nvSpPr>
            <p:spPr>
              <a:xfrm>
                <a:off x="401849" y="2983992"/>
                <a:ext cx="3583742" cy="12129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BPA </a:t>
                </a:r>
                <a14:m>
                  <m:oMath xmlns:m="http://schemas.openxmlformats.org/officeDocument/2006/math">
                    <m:r>
                      <a:rPr lang="en-US" sz="2400" b="1">
                        <a:latin typeface="Cambria Math" panose="02040503050406030204" pitchFamily="18" charset="0"/>
                      </a:rPr>
                      <m:t>~ </m:t>
                    </m:r>
                    <m:r>
                      <a:rPr lang="en-US" sz="2400" b="1" i="1">
                        <a:latin typeface="Cambria Math" panose="02040503050406030204" pitchFamily="18" charset="0"/>
                      </a:rPr>
                      <m:t>𝑶</m:t>
                    </m:r>
                    <m:r>
                      <a:rPr lang="en-US" sz="2400" b="1" i="1">
                        <a:latin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𝒏</m:t>
                        </m:r>
                      </m:e>
                      <m:sup>
                        <m:r>
                          <a:rPr lang="en-US" sz="2400" b="1" i="1">
                            <a:latin typeface="Cambria Math" panose="02040503050406030204" pitchFamily="18" charset="0"/>
                          </a:rPr>
                          <m:t>𝟔</m:t>
                        </m:r>
                      </m:sup>
                    </m:sSup>
                    <m:r>
                      <a:rPr lang="en-US" sz="2400" b="1" i="1">
                        <a:latin typeface="Cambria Math" panose="02040503050406030204" pitchFamily="18" charset="0"/>
                      </a:rPr>
                      <m:t>)</m:t>
                    </m:r>
                  </m:oMath>
                </a14:m>
                <a:endParaRPr lang="en-US" sz="2400" b="1" dirty="0"/>
              </a:p>
            </p:txBody>
          </p:sp>
        </mc:Choice>
        <mc:Fallback>
          <p:sp>
            <p:nvSpPr>
              <p:cNvPr id="83" name="Rectangle 82">
                <a:extLst>
                  <a:ext uri="{FF2B5EF4-FFF2-40B4-BE49-F238E27FC236}">
                    <a16:creationId xmlns:a16="http://schemas.microsoft.com/office/drawing/2014/main" id="{2F1D5018-1220-4AF7-9AE7-D6018ADCBD48}"/>
                  </a:ext>
                </a:extLst>
              </p:cNvPr>
              <p:cNvSpPr>
                <a:spLocks noRot="1" noChangeAspect="1" noMove="1" noResize="1" noEditPoints="1" noAdjustHandles="1" noChangeArrowheads="1" noChangeShapeType="1" noTextEdit="1"/>
              </p:cNvSpPr>
              <p:nvPr/>
            </p:nvSpPr>
            <p:spPr>
              <a:xfrm>
                <a:off x="401849" y="2983992"/>
                <a:ext cx="3583742" cy="12129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Rounded Corners 83">
                <a:extLst>
                  <a:ext uri="{FF2B5EF4-FFF2-40B4-BE49-F238E27FC236}">
                    <a16:creationId xmlns:a16="http://schemas.microsoft.com/office/drawing/2014/main" id="{0077E4C1-B3B0-4874-B638-E0A433FF3B8C}"/>
                  </a:ext>
                </a:extLst>
              </p:cNvPr>
              <p:cNvSpPr/>
              <p:nvPr/>
            </p:nvSpPr>
            <p:spPr>
              <a:xfrm>
                <a:off x="773705" y="4955130"/>
                <a:ext cx="2840030" cy="104439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cs typeface="Arial" panose="020B0604020202020204" pitchFamily="34" charset="0"/>
                  </a:rPr>
                  <a:t>Recovered Image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e>
                      </m:d>
                    </m:oMath>
                  </m:oMathPara>
                </a14:m>
                <a:endParaRPr lang="en-US" sz="2400" dirty="0"/>
              </a:p>
            </p:txBody>
          </p:sp>
        </mc:Choice>
        <mc:Fallback>
          <p:sp>
            <p:nvSpPr>
              <p:cNvPr id="84" name="Rectangle: Rounded Corners 83">
                <a:extLst>
                  <a:ext uri="{FF2B5EF4-FFF2-40B4-BE49-F238E27FC236}">
                    <a16:creationId xmlns:a16="http://schemas.microsoft.com/office/drawing/2014/main" id="{0077E4C1-B3B0-4874-B638-E0A433FF3B8C}"/>
                  </a:ext>
                </a:extLst>
              </p:cNvPr>
              <p:cNvSpPr>
                <a:spLocks noRot="1" noChangeAspect="1" noMove="1" noResize="1" noEditPoints="1" noAdjustHandles="1" noChangeArrowheads="1" noChangeShapeType="1" noTextEdit="1"/>
              </p:cNvSpPr>
              <p:nvPr/>
            </p:nvSpPr>
            <p:spPr>
              <a:xfrm>
                <a:off x="773705" y="4955130"/>
                <a:ext cx="2840030" cy="1044398"/>
              </a:xfrm>
              <a:prstGeom prst="roundRect">
                <a:avLst/>
              </a:prstGeom>
              <a:blipFill>
                <a:blip r:embed="rId7"/>
                <a:stretch>
                  <a:fillRect/>
                </a:stretch>
              </a:blipFill>
              <a:ln/>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E961125B-7D4C-4B56-B85A-8D3B7590B8C4}"/>
              </a:ext>
            </a:extLst>
          </p:cNvPr>
          <p:cNvCxnSpPr>
            <a:cxnSpLocks/>
            <a:stCxn id="86" idx="2"/>
            <a:endCxn id="87" idx="0"/>
          </p:cNvCxnSpPr>
          <p:nvPr/>
        </p:nvCxnSpPr>
        <p:spPr>
          <a:xfrm>
            <a:off x="9998282" y="4196955"/>
            <a:ext cx="0" cy="7581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07750473-ED65-4BF2-AAD4-A6723303472B}"/>
                  </a:ext>
                </a:extLst>
              </p:cNvPr>
              <p:cNvSpPr/>
              <p:nvPr/>
            </p:nvSpPr>
            <p:spPr>
              <a:xfrm>
                <a:off x="8206411" y="3397920"/>
                <a:ext cx="3583742" cy="799035"/>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RMA </a:t>
                </a:r>
                <a14:m>
                  <m:oMath xmlns:m="http://schemas.openxmlformats.org/officeDocument/2006/math">
                    <m:r>
                      <a:rPr lang="en-US" sz="2400" b="1" i="1">
                        <a:latin typeface="Cambria Math" panose="02040503050406030204" pitchFamily="18" charset="0"/>
                      </a:rPr>
                      <m:t>~ </m:t>
                    </m:r>
                    <m:r>
                      <a:rPr lang="en-US" sz="2400" b="1" i="1">
                        <a:latin typeface="Cambria Math" panose="02040503050406030204" pitchFamily="18" charset="0"/>
                      </a:rPr>
                      <m:t>𝑶</m:t>
                    </m:r>
                    <m:d>
                      <m:dPr>
                        <m:ctrlPr>
                          <a:rPr lang="en-US" sz="2400" b="1" i="1">
                            <a:latin typeface="Cambria Math" panose="02040503050406030204" pitchFamily="18" charset="0"/>
                          </a:rPr>
                        </m:ctrlPr>
                      </m:dPr>
                      <m:e>
                        <m:sSup>
                          <m:sSupPr>
                            <m:ctrlPr>
                              <a:rPr lang="en-US" sz="2400" b="1" i="1">
                                <a:latin typeface="Cambria Math" panose="02040503050406030204" pitchFamily="18" charset="0"/>
                              </a:rPr>
                            </m:ctrlPr>
                          </m:sSupPr>
                          <m:e>
                            <m:r>
                              <a:rPr lang="en-US" sz="2400" b="1" i="1">
                                <a:latin typeface="Cambria Math" panose="02040503050406030204" pitchFamily="18" charset="0"/>
                              </a:rPr>
                              <m:t>𝒏</m:t>
                            </m:r>
                          </m:e>
                          <m:sup>
                            <m:r>
                              <a:rPr lang="en-US" sz="2400" b="1" i="1">
                                <a:latin typeface="Cambria Math" panose="02040503050406030204" pitchFamily="18" charset="0"/>
                              </a:rPr>
                              <m:t>𝟑</m:t>
                            </m:r>
                          </m:sup>
                        </m:sSup>
                        <m:func>
                          <m:funcPr>
                            <m:ctrlPr>
                              <a:rPr lang="en-US" sz="2400" b="1" i="1">
                                <a:latin typeface="Cambria Math" panose="02040503050406030204" pitchFamily="18" charset="0"/>
                              </a:rPr>
                            </m:ctrlPr>
                          </m:funcPr>
                          <m:fName>
                            <m:r>
                              <a:rPr lang="en-US" sz="2400" b="1" i="1">
                                <a:latin typeface="Cambria Math" panose="02040503050406030204" pitchFamily="18" charset="0"/>
                              </a:rPr>
                              <m:t>𝒍𝒐𝒈</m:t>
                            </m:r>
                          </m:fName>
                          <m:e>
                            <m:r>
                              <a:rPr lang="en-US" sz="2400" b="1" i="1">
                                <a:latin typeface="Cambria Math" panose="02040503050406030204" pitchFamily="18" charset="0"/>
                              </a:rPr>
                              <m:t>𝒏</m:t>
                            </m:r>
                          </m:e>
                        </m:func>
                      </m:e>
                    </m:d>
                  </m:oMath>
                </a14:m>
                <a:endParaRPr lang="en-US" sz="2400" b="1" dirty="0"/>
              </a:p>
            </p:txBody>
          </p:sp>
        </mc:Choice>
        <mc:Fallback>
          <p:sp>
            <p:nvSpPr>
              <p:cNvPr id="86" name="Rectangle 85">
                <a:extLst>
                  <a:ext uri="{FF2B5EF4-FFF2-40B4-BE49-F238E27FC236}">
                    <a16:creationId xmlns:a16="http://schemas.microsoft.com/office/drawing/2014/main" id="{07750473-ED65-4BF2-AAD4-A6723303472B}"/>
                  </a:ext>
                </a:extLst>
              </p:cNvPr>
              <p:cNvSpPr>
                <a:spLocks noRot="1" noChangeAspect="1" noMove="1" noResize="1" noEditPoints="1" noAdjustHandles="1" noChangeArrowheads="1" noChangeShapeType="1" noTextEdit="1"/>
              </p:cNvSpPr>
              <p:nvPr/>
            </p:nvSpPr>
            <p:spPr>
              <a:xfrm>
                <a:off x="8206411" y="3397920"/>
                <a:ext cx="3583742" cy="799035"/>
              </a:xfrm>
              <a:prstGeom prst="rect">
                <a:avLst/>
              </a:prstGeom>
              <a:blipFill>
                <a:blip r:embed="rId8"/>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Rectangle: Rounded Corners 86">
                <a:extLst>
                  <a:ext uri="{FF2B5EF4-FFF2-40B4-BE49-F238E27FC236}">
                    <a16:creationId xmlns:a16="http://schemas.microsoft.com/office/drawing/2014/main" id="{DC1FBD24-89F8-4D6E-8014-BB1F06F88ABB}"/>
                  </a:ext>
                </a:extLst>
              </p:cNvPr>
              <p:cNvSpPr/>
              <p:nvPr/>
            </p:nvSpPr>
            <p:spPr>
              <a:xfrm>
                <a:off x="8578267" y="4955130"/>
                <a:ext cx="2840030" cy="1044398"/>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cs typeface="Arial" panose="020B0604020202020204" pitchFamily="34" charset="0"/>
                  </a:rPr>
                  <a:t>Recovered Image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𝑧</m:t>
                          </m:r>
                        </m:e>
                      </m:d>
                    </m:oMath>
                  </m:oMathPara>
                </a14:m>
                <a:endParaRPr lang="en-US" sz="2400" dirty="0"/>
              </a:p>
            </p:txBody>
          </p:sp>
        </mc:Choice>
        <mc:Fallback>
          <p:sp>
            <p:nvSpPr>
              <p:cNvPr id="87" name="Rectangle: Rounded Corners 86">
                <a:extLst>
                  <a:ext uri="{FF2B5EF4-FFF2-40B4-BE49-F238E27FC236}">
                    <a16:creationId xmlns:a16="http://schemas.microsoft.com/office/drawing/2014/main" id="{DC1FBD24-89F8-4D6E-8014-BB1F06F88ABB}"/>
                  </a:ext>
                </a:extLst>
              </p:cNvPr>
              <p:cNvSpPr>
                <a:spLocks noRot="1" noChangeAspect="1" noMove="1" noResize="1" noEditPoints="1" noAdjustHandles="1" noChangeArrowheads="1" noChangeShapeType="1" noTextEdit="1"/>
              </p:cNvSpPr>
              <p:nvPr/>
            </p:nvSpPr>
            <p:spPr>
              <a:xfrm>
                <a:off x="8578267" y="4955130"/>
                <a:ext cx="2840030" cy="1044398"/>
              </a:xfrm>
              <a:prstGeom prst="roundRect">
                <a:avLst/>
              </a:prstGeom>
              <a:blipFill>
                <a:blip r:embed="rId9"/>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78C2CE1A-1D99-4ABD-81FF-643A142F964E}"/>
                  </a:ext>
                </a:extLst>
              </p:cNvPr>
              <p:cNvSpPr txBox="1"/>
              <p:nvPr/>
            </p:nvSpPr>
            <p:spPr>
              <a:xfrm>
                <a:off x="4743264" y="1745722"/>
                <a:ext cx="2693855" cy="46166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oMath>
                  </m:oMathPara>
                </a14:m>
                <a:endParaRPr lang="en-US" sz="2400" dirty="0"/>
              </a:p>
            </p:txBody>
          </p:sp>
        </mc:Choice>
        <mc:Fallback>
          <p:sp>
            <p:nvSpPr>
              <p:cNvPr id="92" name="TextBox 91">
                <a:extLst>
                  <a:ext uri="{FF2B5EF4-FFF2-40B4-BE49-F238E27FC236}">
                    <a16:creationId xmlns:a16="http://schemas.microsoft.com/office/drawing/2014/main" id="{78C2CE1A-1D99-4ABD-81FF-643A142F964E}"/>
                  </a:ext>
                </a:extLst>
              </p:cNvPr>
              <p:cNvSpPr txBox="1">
                <a:spLocks noRot="1" noChangeAspect="1" noMove="1" noResize="1" noEditPoints="1" noAdjustHandles="1" noChangeArrowheads="1" noChangeShapeType="1" noTextEdit="1"/>
              </p:cNvSpPr>
              <p:nvPr/>
            </p:nvSpPr>
            <p:spPr>
              <a:xfrm>
                <a:off x="4743264" y="1745722"/>
                <a:ext cx="2693855" cy="461664"/>
              </a:xfrm>
              <a:prstGeom prst="rect">
                <a:avLst/>
              </a:prstGeom>
              <a:blipFill>
                <a:blip r:embed="rId10"/>
                <a:stretch>
                  <a:fillRect b="-2632"/>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E1234C1A-1FF1-40EB-9A38-2BD8AC0D2D9C}"/>
              </a:ext>
            </a:extLst>
          </p:cNvPr>
          <p:cNvCxnSpPr>
            <a:cxnSpLocks/>
            <a:stCxn id="92" idx="2"/>
            <a:endCxn id="70" idx="0"/>
          </p:cNvCxnSpPr>
          <p:nvPr/>
        </p:nvCxnSpPr>
        <p:spPr>
          <a:xfrm>
            <a:off x="6090192" y="2207386"/>
            <a:ext cx="5808" cy="776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id="{AA937983-1B77-4D2D-B705-3A6E49BDD49C}"/>
              </a:ext>
            </a:extLst>
          </p:cNvPr>
          <p:cNvCxnSpPr>
            <a:cxnSpLocks/>
            <a:stCxn id="29" idx="2"/>
            <a:endCxn id="86" idx="0"/>
          </p:cNvCxnSpPr>
          <p:nvPr/>
        </p:nvCxnSpPr>
        <p:spPr>
          <a:xfrm>
            <a:off x="9998280" y="3018832"/>
            <a:ext cx="2" cy="3790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F44C64C-7453-4BA2-8703-EB7C3B24DA24}"/>
                  </a:ext>
                </a:extLst>
              </p:cNvPr>
              <p:cNvSpPr txBox="1"/>
              <p:nvPr/>
            </p:nvSpPr>
            <p:spPr>
              <a:xfrm>
                <a:off x="8651352" y="1372963"/>
                <a:ext cx="2693855" cy="46166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ℓ</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oMath>
                  </m:oMathPara>
                </a14:m>
                <a:endParaRPr lang="en-US" sz="2400" dirty="0"/>
              </a:p>
            </p:txBody>
          </p:sp>
        </mc:Choice>
        <mc:Fallback>
          <p:sp>
            <p:nvSpPr>
              <p:cNvPr id="109" name="TextBox 108">
                <a:extLst>
                  <a:ext uri="{FF2B5EF4-FFF2-40B4-BE49-F238E27FC236}">
                    <a16:creationId xmlns:a16="http://schemas.microsoft.com/office/drawing/2014/main" id="{CF44C64C-7453-4BA2-8703-EB7C3B24DA24}"/>
                  </a:ext>
                </a:extLst>
              </p:cNvPr>
              <p:cNvSpPr txBox="1">
                <a:spLocks noRot="1" noChangeAspect="1" noMove="1" noResize="1" noEditPoints="1" noAdjustHandles="1" noChangeArrowheads="1" noChangeShapeType="1" noTextEdit="1"/>
              </p:cNvSpPr>
              <p:nvPr/>
            </p:nvSpPr>
            <p:spPr>
              <a:xfrm>
                <a:off x="8651352" y="1372963"/>
                <a:ext cx="2693855" cy="461664"/>
              </a:xfrm>
              <a:prstGeom prst="rect">
                <a:avLst/>
              </a:prstGeom>
              <a:blipFill>
                <a:blip r:embed="rId11"/>
                <a:stretch>
                  <a:fillRect b="-263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FC689128-D0DB-4153-89D1-025B096C6825}"/>
              </a:ext>
            </a:extLst>
          </p:cNvPr>
          <p:cNvSpPr/>
          <p:nvPr/>
        </p:nvSpPr>
        <p:spPr>
          <a:xfrm>
            <a:off x="8206409" y="2214169"/>
            <a:ext cx="3583742" cy="80466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Phase Compensation</a:t>
            </a:r>
          </a:p>
        </p:txBody>
      </p:sp>
      <p:sp>
        <p:nvSpPr>
          <p:cNvPr id="39" name="Footer Placeholder 3">
            <a:extLst>
              <a:ext uri="{FF2B5EF4-FFF2-40B4-BE49-F238E27FC236}">
                <a16:creationId xmlns:a16="http://schemas.microsoft.com/office/drawing/2014/main" id="{C32269EF-20A8-412A-9DFA-060A113C434A}"/>
              </a:ext>
            </a:extLst>
          </p:cNvPr>
          <p:cNvSpPr>
            <a:spLocks noGrp="1"/>
          </p:cNvSpPr>
          <p:nvPr>
            <p:ph type="ftr" sz="quarter" idx="11"/>
          </p:nvPr>
        </p:nvSpPr>
        <p:spPr>
          <a:xfrm>
            <a:off x="6281807" y="6356350"/>
            <a:ext cx="4874741" cy="365125"/>
          </a:xfrm>
        </p:spPr>
        <p:txBody>
          <a:bodyPr/>
          <a:lstStyle/>
          <a:p>
            <a:r>
              <a:rPr lang="en-US" dirty="0"/>
              <a:t>SRC Select Disclosure</a:t>
            </a:r>
          </a:p>
        </p:txBody>
      </p:sp>
    </p:spTree>
    <p:extLst>
      <p:ext uri="{BB962C8B-B14F-4D97-AF65-F5344CB8AC3E}">
        <p14:creationId xmlns:p14="http://schemas.microsoft.com/office/powerpoint/2010/main" val="514424702"/>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Simulation Results</a:t>
            </a:r>
          </a:p>
        </p:txBody>
      </p:sp>
      <p:pic>
        <p:nvPicPr>
          <p:cNvPr id="3" name="Picture 2">
            <a:extLst>
              <a:ext uri="{FF2B5EF4-FFF2-40B4-BE49-F238E27FC236}">
                <a16:creationId xmlns:a16="http://schemas.microsoft.com/office/drawing/2014/main" id="{2CAA9DCC-0148-4A32-98B4-298EDB97A4B9}"/>
              </a:ext>
            </a:extLst>
          </p:cNvPr>
          <p:cNvPicPr>
            <a:picLocks noChangeAspect="1"/>
          </p:cNvPicPr>
          <p:nvPr/>
        </p:nvPicPr>
        <p:blipFill rotWithShape="1">
          <a:blip r:embed="rId3"/>
          <a:srcRect l="18497" t="7215" r="30278"/>
          <a:stretch/>
        </p:blipFill>
        <p:spPr>
          <a:xfrm>
            <a:off x="286512" y="2066544"/>
            <a:ext cx="3938016" cy="4154883"/>
          </a:xfrm>
          <a:prstGeom prst="rect">
            <a:avLst/>
          </a:prstGeom>
        </p:spPr>
      </p:pic>
      <p:sp>
        <p:nvSpPr>
          <p:cNvPr id="14" name="Content Placeholder 2">
            <a:extLst>
              <a:ext uri="{FF2B5EF4-FFF2-40B4-BE49-F238E27FC236}">
                <a16:creationId xmlns:a16="http://schemas.microsoft.com/office/drawing/2014/main" id="{7C3BB621-1AEB-4ED1-AFE2-C60EECD1AA57}"/>
              </a:ext>
            </a:extLst>
          </p:cNvPr>
          <p:cNvSpPr txBox="1">
            <a:spLocks/>
          </p:cNvSpPr>
          <p:nvPr/>
        </p:nvSpPr>
        <p:spPr>
          <a:xfrm>
            <a:off x="221166" y="1283209"/>
            <a:ext cx="5770276" cy="5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Multi-Linear Array – Point Targets</a:t>
            </a:r>
            <a:endParaRPr lang="en-US" sz="2400" dirty="0"/>
          </a:p>
        </p:txBody>
      </p:sp>
      <p:pic>
        <p:nvPicPr>
          <p:cNvPr id="11" name="Picture 10">
            <a:extLst>
              <a:ext uri="{FF2B5EF4-FFF2-40B4-BE49-F238E27FC236}">
                <a16:creationId xmlns:a16="http://schemas.microsoft.com/office/drawing/2014/main" id="{3343F404-7CAB-4D52-ADFA-C56BF12784B7}"/>
              </a:ext>
            </a:extLst>
          </p:cNvPr>
          <p:cNvPicPr>
            <a:picLocks noChangeAspect="1"/>
          </p:cNvPicPr>
          <p:nvPr/>
        </p:nvPicPr>
        <p:blipFill rotWithShape="1">
          <a:blip r:embed="rId4"/>
          <a:srcRect t="6416"/>
          <a:stretch/>
        </p:blipFill>
        <p:spPr>
          <a:xfrm>
            <a:off x="6200559" y="1254146"/>
            <a:ext cx="3614001" cy="2127001"/>
          </a:xfrm>
          <a:prstGeom prst="rect">
            <a:avLst/>
          </a:prstGeom>
        </p:spPr>
      </p:pic>
      <p:pic>
        <p:nvPicPr>
          <p:cNvPr id="15" name="Picture 14">
            <a:extLst>
              <a:ext uri="{FF2B5EF4-FFF2-40B4-BE49-F238E27FC236}">
                <a16:creationId xmlns:a16="http://schemas.microsoft.com/office/drawing/2014/main" id="{8703DAEB-844C-4001-8CF9-0458E7A6FDAA}"/>
              </a:ext>
            </a:extLst>
          </p:cNvPr>
          <p:cNvPicPr>
            <a:picLocks noChangeAspect="1"/>
          </p:cNvPicPr>
          <p:nvPr/>
        </p:nvPicPr>
        <p:blipFill rotWithShape="1">
          <a:blip r:embed="rId5"/>
          <a:srcRect t="6416"/>
          <a:stretch/>
        </p:blipFill>
        <p:spPr>
          <a:xfrm>
            <a:off x="4317647" y="3944112"/>
            <a:ext cx="3614001" cy="2127001"/>
          </a:xfrm>
          <a:prstGeom prst="rect">
            <a:avLst/>
          </a:prstGeom>
        </p:spPr>
      </p:pic>
      <p:pic>
        <p:nvPicPr>
          <p:cNvPr id="18" name="Picture 17">
            <a:extLst>
              <a:ext uri="{FF2B5EF4-FFF2-40B4-BE49-F238E27FC236}">
                <a16:creationId xmlns:a16="http://schemas.microsoft.com/office/drawing/2014/main" id="{7D426903-9559-4C2A-8DFB-B3B27A76DF43}"/>
              </a:ext>
            </a:extLst>
          </p:cNvPr>
          <p:cNvPicPr>
            <a:picLocks noChangeAspect="1"/>
          </p:cNvPicPr>
          <p:nvPr/>
        </p:nvPicPr>
        <p:blipFill rotWithShape="1">
          <a:blip r:embed="rId6"/>
          <a:srcRect t="6416"/>
          <a:stretch/>
        </p:blipFill>
        <p:spPr>
          <a:xfrm>
            <a:off x="8083470" y="3944111"/>
            <a:ext cx="3614002" cy="2127001"/>
          </a:xfrm>
          <a:prstGeom prst="rect">
            <a:avLst/>
          </a:prstGeom>
        </p:spPr>
      </p:pic>
      <p:sp>
        <p:nvSpPr>
          <p:cNvPr id="25" name="TextBox 24">
            <a:extLst>
              <a:ext uri="{FF2B5EF4-FFF2-40B4-BE49-F238E27FC236}">
                <a16:creationId xmlns:a16="http://schemas.microsoft.com/office/drawing/2014/main" id="{57D8205C-AAAA-4618-9ABB-754ECC1A4EDD}"/>
              </a:ext>
            </a:extLst>
          </p:cNvPr>
          <p:cNvSpPr txBox="1"/>
          <p:nvPr/>
        </p:nvSpPr>
        <p:spPr>
          <a:xfrm>
            <a:off x="7199504" y="3297048"/>
            <a:ext cx="1650526" cy="369332"/>
          </a:xfrm>
          <a:prstGeom prst="rect">
            <a:avLst/>
          </a:prstGeom>
          <a:noFill/>
        </p:spPr>
        <p:txBody>
          <a:bodyPr wrap="square" rtlCol="0">
            <a:spAutoFit/>
          </a:bodyPr>
          <a:lstStyle/>
          <a:p>
            <a:pPr algn="ctr"/>
            <a:r>
              <a:rPr lang="en-US" dirty="0"/>
              <a:t>BPA – 5 mins </a:t>
            </a:r>
          </a:p>
        </p:txBody>
      </p:sp>
      <p:sp>
        <p:nvSpPr>
          <p:cNvPr id="28" name="TextBox 27">
            <a:extLst>
              <a:ext uri="{FF2B5EF4-FFF2-40B4-BE49-F238E27FC236}">
                <a16:creationId xmlns:a16="http://schemas.microsoft.com/office/drawing/2014/main" id="{7FECED33-E8B5-4E2A-87F0-57FAAE53B5B1}"/>
              </a:ext>
            </a:extLst>
          </p:cNvPr>
          <p:cNvSpPr txBox="1"/>
          <p:nvPr/>
        </p:nvSpPr>
        <p:spPr>
          <a:xfrm>
            <a:off x="5212034" y="6005272"/>
            <a:ext cx="1650526" cy="369332"/>
          </a:xfrm>
          <a:prstGeom prst="rect">
            <a:avLst/>
          </a:prstGeom>
          <a:noFill/>
        </p:spPr>
        <p:txBody>
          <a:bodyPr wrap="square" rtlCol="0">
            <a:spAutoFit/>
          </a:bodyPr>
          <a:lstStyle/>
          <a:p>
            <a:pPr algn="ctr"/>
            <a:r>
              <a:rPr lang="en-US" dirty="0"/>
              <a:t>RMA – 30 </a:t>
            </a:r>
            <a:r>
              <a:rPr lang="en-US" dirty="0" err="1"/>
              <a:t>ms</a:t>
            </a:r>
            <a:endParaRPr lang="en-US" dirty="0"/>
          </a:p>
        </p:txBody>
      </p:sp>
      <p:sp>
        <p:nvSpPr>
          <p:cNvPr id="29" name="TextBox 28">
            <a:extLst>
              <a:ext uri="{FF2B5EF4-FFF2-40B4-BE49-F238E27FC236}">
                <a16:creationId xmlns:a16="http://schemas.microsoft.com/office/drawing/2014/main" id="{78FE170F-75EA-4556-90F7-80104DEBE22F}"/>
              </a:ext>
            </a:extLst>
          </p:cNvPr>
          <p:cNvSpPr txBox="1"/>
          <p:nvPr/>
        </p:nvSpPr>
        <p:spPr>
          <a:xfrm>
            <a:off x="9082416" y="5987013"/>
            <a:ext cx="1650526" cy="369332"/>
          </a:xfrm>
          <a:prstGeom prst="rect">
            <a:avLst/>
          </a:prstGeom>
          <a:noFill/>
        </p:spPr>
        <p:txBody>
          <a:bodyPr wrap="square" rtlCol="0">
            <a:spAutoFit/>
          </a:bodyPr>
          <a:lstStyle/>
          <a:p>
            <a:pPr algn="ctr"/>
            <a:r>
              <a:rPr lang="en-US" dirty="0"/>
              <a:t>Ours – 30 </a:t>
            </a:r>
            <a:r>
              <a:rPr lang="en-US" dirty="0" err="1"/>
              <a:t>ms</a:t>
            </a:r>
            <a:r>
              <a:rPr lang="en-US" dirty="0"/>
              <a:t> </a:t>
            </a:r>
          </a:p>
        </p:txBody>
      </p:sp>
      <p:sp>
        <p:nvSpPr>
          <p:cNvPr id="31" name="TextBox 30">
            <a:extLst>
              <a:ext uri="{FF2B5EF4-FFF2-40B4-BE49-F238E27FC236}">
                <a16:creationId xmlns:a16="http://schemas.microsoft.com/office/drawing/2014/main" id="{2F13C7CA-EED2-4371-B5F5-C38E333FA854}"/>
              </a:ext>
            </a:extLst>
          </p:cNvPr>
          <p:cNvSpPr txBox="1"/>
          <p:nvPr/>
        </p:nvSpPr>
        <p:spPr>
          <a:xfrm>
            <a:off x="2675794" y="2351777"/>
            <a:ext cx="2594943" cy="646331"/>
          </a:xfrm>
          <a:prstGeom prst="rect">
            <a:avLst/>
          </a:prstGeom>
          <a:noFill/>
        </p:spPr>
        <p:txBody>
          <a:bodyPr wrap="square" rtlCol="0">
            <a:spAutoFit/>
          </a:bodyPr>
          <a:lstStyle/>
          <a:p>
            <a:pPr algn="ctr"/>
            <a:r>
              <a:rPr lang="en-US" dirty="0"/>
              <a:t>Antenna perturbance: Gaussian </a:t>
            </a:r>
          </a:p>
        </p:txBody>
      </p:sp>
      <p:cxnSp>
        <p:nvCxnSpPr>
          <p:cNvPr id="21" name="Straight Arrow Connector 20">
            <a:extLst>
              <a:ext uri="{FF2B5EF4-FFF2-40B4-BE49-F238E27FC236}">
                <a16:creationId xmlns:a16="http://schemas.microsoft.com/office/drawing/2014/main" id="{311E224E-12FD-4890-9551-34E644453031}"/>
              </a:ext>
            </a:extLst>
          </p:cNvPr>
          <p:cNvCxnSpPr>
            <a:cxnSpLocks/>
          </p:cNvCxnSpPr>
          <p:nvPr/>
        </p:nvCxnSpPr>
        <p:spPr>
          <a:xfrm flipH="1">
            <a:off x="3188208" y="2840736"/>
            <a:ext cx="286512" cy="5882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Footer Placeholder 3">
            <a:extLst>
              <a:ext uri="{FF2B5EF4-FFF2-40B4-BE49-F238E27FC236}">
                <a16:creationId xmlns:a16="http://schemas.microsoft.com/office/drawing/2014/main" id="{6ED625E5-B840-4C9E-935F-D221BDE28365}"/>
              </a:ext>
            </a:extLst>
          </p:cNvPr>
          <p:cNvSpPr>
            <a:spLocks noGrp="1"/>
          </p:cNvSpPr>
          <p:nvPr>
            <p:ph type="ftr" sz="quarter" idx="11"/>
          </p:nvPr>
        </p:nvSpPr>
        <p:spPr>
          <a:xfrm>
            <a:off x="6281807" y="6356350"/>
            <a:ext cx="4874741" cy="365125"/>
          </a:xfrm>
        </p:spPr>
        <p:txBody>
          <a:bodyPr/>
          <a:lstStyle/>
          <a:p>
            <a:r>
              <a:rPr lang="en-US" dirty="0"/>
              <a:t>SRC Select Disclosure</a:t>
            </a:r>
          </a:p>
        </p:txBody>
      </p:sp>
    </p:spTree>
    <p:extLst>
      <p:ext uri="{BB962C8B-B14F-4D97-AF65-F5344CB8AC3E}">
        <p14:creationId xmlns:p14="http://schemas.microsoft.com/office/powerpoint/2010/main" val="803892956"/>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Simulation Results</a:t>
            </a:r>
          </a:p>
        </p:txBody>
      </p:sp>
      <p:sp>
        <p:nvSpPr>
          <p:cNvPr id="14" name="Content Placeholder 2">
            <a:extLst>
              <a:ext uri="{FF2B5EF4-FFF2-40B4-BE49-F238E27FC236}">
                <a16:creationId xmlns:a16="http://schemas.microsoft.com/office/drawing/2014/main" id="{7C3BB621-1AEB-4ED1-AFE2-C60EECD1AA57}"/>
              </a:ext>
            </a:extLst>
          </p:cNvPr>
          <p:cNvSpPr txBox="1">
            <a:spLocks/>
          </p:cNvSpPr>
          <p:nvPr/>
        </p:nvSpPr>
        <p:spPr>
          <a:xfrm>
            <a:off x="221166" y="1283209"/>
            <a:ext cx="7825554" cy="5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Multi-Planar Array – Cutout </a:t>
            </a:r>
            <a:endParaRPr lang="en-US" sz="2400" dirty="0"/>
          </a:p>
        </p:txBody>
      </p:sp>
      <p:sp>
        <p:nvSpPr>
          <p:cNvPr id="16" name="TextBox 15">
            <a:extLst>
              <a:ext uri="{FF2B5EF4-FFF2-40B4-BE49-F238E27FC236}">
                <a16:creationId xmlns:a16="http://schemas.microsoft.com/office/drawing/2014/main" id="{013F1AFD-D447-4020-9CDF-5500E297B707}"/>
              </a:ext>
            </a:extLst>
          </p:cNvPr>
          <p:cNvSpPr txBox="1"/>
          <p:nvPr/>
        </p:nvSpPr>
        <p:spPr>
          <a:xfrm>
            <a:off x="5410374" y="3206756"/>
            <a:ext cx="2261414" cy="646331"/>
          </a:xfrm>
          <a:prstGeom prst="rect">
            <a:avLst/>
          </a:prstGeom>
          <a:noFill/>
        </p:spPr>
        <p:txBody>
          <a:bodyPr wrap="square" rtlCol="0">
            <a:spAutoFit/>
          </a:bodyPr>
          <a:lstStyle/>
          <a:p>
            <a:pPr algn="ctr"/>
            <a:r>
              <a:rPr lang="en-US" dirty="0"/>
              <a:t>2-D BPA – 3 </a:t>
            </a:r>
            <a:r>
              <a:rPr lang="en-US" dirty="0" err="1"/>
              <a:t>hrs</a:t>
            </a:r>
            <a:endParaRPr lang="en-US" dirty="0"/>
          </a:p>
          <a:p>
            <a:pPr algn="ctr"/>
            <a:r>
              <a:rPr lang="en-US" dirty="0"/>
              <a:t>3-D BPA – 150 </a:t>
            </a:r>
            <a:r>
              <a:rPr lang="en-US" dirty="0" err="1"/>
              <a:t>hrs</a:t>
            </a:r>
            <a:endParaRPr lang="en-US" dirty="0"/>
          </a:p>
        </p:txBody>
      </p:sp>
      <p:sp>
        <p:nvSpPr>
          <p:cNvPr id="17" name="TextBox 16">
            <a:extLst>
              <a:ext uri="{FF2B5EF4-FFF2-40B4-BE49-F238E27FC236}">
                <a16:creationId xmlns:a16="http://schemas.microsoft.com/office/drawing/2014/main" id="{6AD08EB4-1CF1-4CDC-BA3B-B0506D692336}"/>
              </a:ext>
            </a:extLst>
          </p:cNvPr>
          <p:cNvSpPr txBox="1"/>
          <p:nvPr/>
        </p:nvSpPr>
        <p:spPr>
          <a:xfrm>
            <a:off x="5708663" y="5991483"/>
            <a:ext cx="1650526" cy="369332"/>
          </a:xfrm>
          <a:prstGeom prst="rect">
            <a:avLst/>
          </a:prstGeom>
          <a:noFill/>
        </p:spPr>
        <p:txBody>
          <a:bodyPr wrap="square" rtlCol="0">
            <a:spAutoFit/>
          </a:bodyPr>
          <a:lstStyle/>
          <a:p>
            <a:pPr algn="ctr"/>
            <a:r>
              <a:rPr lang="en-US" dirty="0"/>
              <a:t>RMA – 1 s</a:t>
            </a:r>
          </a:p>
        </p:txBody>
      </p:sp>
      <p:sp>
        <p:nvSpPr>
          <p:cNvPr id="19" name="TextBox 18">
            <a:extLst>
              <a:ext uri="{FF2B5EF4-FFF2-40B4-BE49-F238E27FC236}">
                <a16:creationId xmlns:a16="http://schemas.microsoft.com/office/drawing/2014/main" id="{197CC631-62FD-44C1-BB57-ED84C9CC592C}"/>
              </a:ext>
            </a:extLst>
          </p:cNvPr>
          <p:cNvSpPr txBox="1"/>
          <p:nvPr/>
        </p:nvSpPr>
        <p:spPr>
          <a:xfrm>
            <a:off x="9108387" y="5991483"/>
            <a:ext cx="1650526" cy="369332"/>
          </a:xfrm>
          <a:prstGeom prst="rect">
            <a:avLst/>
          </a:prstGeom>
          <a:noFill/>
        </p:spPr>
        <p:txBody>
          <a:bodyPr wrap="square" rtlCol="0">
            <a:spAutoFit/>
          </a:bodyPr>
          <a:lstStyle/>
          <a:p>
            <a:pPr algn="ctr"/>
            <a:r>
              <a:rPr lang="en-US" dirty="0"/>
              <a:t>Ours – 14 s</a:t>
            </a:r>
          </a:p>
        </p:txBody>
      </p:sp>
      <p:sp>
        <p:nvSpPr>
          <p:cNvPr id="15" name="TextBox 14">
            <a:extLst>
              <a:ext uri="{FF2B5EF4-FFF2-40B4-BE49-F238E27FC236}">
                <a16:creationId xmlns:a16="http://schemas.microsoft.com/office/drawing/2014/main" id="{ECE7D234-17DC-4EA5-AEC2-A5ADF4DEE7D8}"/>
              </a:ext>
            </a:extLst>
          </p:cNvPr>
          <p:cNvSpPr txBox="1"/>
          <p:nvPr/>
        </p:nvSpPr>
        <p:spPr>
          <a:xfrm>
            <a:off x="9108387" y="3180784"/>
            <a:ext cx="1650526" cy="369332"/>
          </a:xfrm>
          <a:prstGeom prst="rect">
            <a:avLst/>
          </a:prstGeom>
          <a:noFill/>
        </p:spPr>
        <p:txBody>
          <a:bodyPr wrap="square" rtlCol="0">
            <a:spAutoFit/>
          </a:bodyPr>
          <a:lstStyle/>
          <a:p>
            <a:pPr algn="ctr"/>
            <a:r>
              <a:rPr lang="en-US" dirty="0"/>
              <a:t>Ours – 1 s</a:t>
            </a:r>
          </a:p>
        </p:txBody>
      </p:sp>
      <p:sp>
        <p:nvSpPr>
          <p:cNvPr id="7" name="Arrow: Up-Down 6">
            <a:extLst>
              <a:ext uri="{FF2B5EF4-FFF2-40B4-BE49-F238E27FC236}">
                <a16:creationId xmlns:a16="http://schemas.microsoft.com/office/drawing/2014/main" id="{767D1140-E0BD-4A70-BA0E-5221E500A427}"/>
              </a:ext>
            </a:extLst>
          </p:cNvPr>
          <p:cNvSpPr/>
          <p:nvPr/>
        </p:nvSpPr>
        <p:spPr>
          <a:xfrm>
            <a:off x="9826970" y="3573844"/>
            <a:ext cx="213360" cy="43232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Footer Placeholder 3">
            <a:extLst>
              <a:ext uri="{FF2B5EF4-FFF2-40B4-BE49-F238E27FC236}">
                <a16:creationId xmlns:a16="http://schemas.microsoft.com/office/drawing/2014/main" id="{A199F932-87CE-4DF1-B35E-BFE6F0C75BF3}"/>
              </a:ext>
            </a:extLst>
          </p:cNvPr>
          <p:cNvSpPr>
            <a:spLocks noGrp="1"/>
          </p:cNvSpPr>
          <p:nvPr>
            <p:ph type="ftr" sz="quarter" idx="11"/>
          </p:nvPr>
        </p:nvSpPr>
        <p:spPr>
          <a:xfrm>
            <a:off x="6281807" y="6356350"/>
            <a:ext cx="4874741" cy="365125"/>
          </a:xfrm>
        </p:spPr>
        <p:txBody>
          <a:bodyPr/>
          <a:lstStyle/>
          <a:p>
            <a:r>
              <a:rPr lang="en-US" dirty="0"/>
              <a:t>SRC Select Disclosure</a:t>
            </a:r>
          </a:p>
        </p:txBody>
      </p:sp>
      <p:pic>
        <p:nvPicPr>
          <p:cNvPr id="8" name="Picture 7">
            <a:extLst>
              <a:ext uri="{FF2B5EF4-FFF2-40B4-BE49-F238E27FC236}">
                <a16:creationId xmlns:a16="http://schemas.microsoft.com/office/drawing/2014/main" id="{6A6F64E5-77B3-4433-A62E-568E6C139D5F}"/>
              </a:ext>
            </a:extLst>
          </p:cNvPr>
          <p:cNvPicPr>
            <a:picLocks noChangeAspect="1"/>
          </p:cNvPicPr>
          <p:nvPr/>
        </p:nvPicPr>
        <p:blipFill>
          <a:blip r:embed="rId3"/>
          <a:stretch>
            <a:fillRect/>
          </a:stretch>
        </p:blipFill>
        <p:spPr>
          <a:xfrm>
            <a:off x="8328806" y="1362044"/>
            <a:ext cx="3209685" cy="1869539"/>
          </a:xfrm>
          <a:prstGeom prst="rect">
            <a:avLst/>
          </a:prstGeom>
        </p:spPr>
      </p:pic>
      <p:pic>
        <p:nvPicPr>
          <p:cNvPr id="20" name="Picture 19">
            <a:extLst>
              <a:ext uri="{FF2B5EF4-FFF2-40B4-BE49-F238E27FC236}">
                <a16:creationId xmlns:a16="http://schemas.microsoft.com/office/drawing/2014/main" id="{ECA752FC-46D7-407B-9D58-0ACF2324D3F9}"/>
              </a:ext>
            </a:extLst>
          </p:cNvPr>
          <p:cNvPicPr>
            <a:picLocks noChangeAspect="1"/>
          </p:cNvPicPr>
          <p:nvPr/>
        </p:nvPicPr>
        <p:blipFill>
          <a:blip r:embed="rId4"/>
          <a:stretch>
            <a:fillRect/>
          </a:stretch>
        </p:blipFill>
        <p:spPr>
          <a:xfrm>
            <a:off x="4929083" y="4166548"/>
            <a:ext cx="3209685" cy="1869540"/>
          </a:xfrm>
          <a:prstGeom prst="rect">
            <a:avLst/>
          </a:prstGeom>
        </p:spPr>
      </p:pic>
      <p:pic>
        <p:nvPicPr>
          <p:cNvPr id="22" name="Picture 21">
            <a:extLst>
              <a:ext uri="{FF2B5EF4-FFF2-40B4-BE49-F238E27FC236}">
                <a16:creationId xmlns:a16="http://schemas.microsoft.com/office/drawing/2014/main" id="{44111F59-6E79-4C29-99FC-8DE4249F2C9E}"/>
              </a:ext>
            </a:extLst>
          </p:cNvPr>
          <p:cNvPicPr>
            <a:picLocks noChangeAspect="1"/>
          </p:cNvPicPr>
          <p:nvPr/>
        </p:nvPicPr>
        <p:blipFill rotWithShape="1">
          <a:blip r:embed="rId5"/>
          <a:srcRect l="10261" t="7439" r="32402"/>
          <a:stretch/>
        </p:blipFill>
        <p:spPr>
          <a:xfrm>
            <a:off x="221166" y="1982927"/>
            <a:ext cx="4459384" cy="4193222"/>
          </a:xfrm>
          <a:prstGeom prst="rect">
            <a:avLst/>
          </a:prstGeom>
        </p:spPr>
      </p:pic>
      <p:pic>
        <p:nvPicPr>
          <p:cNvPr id="24" name="Picture 23">
            <a:extLst>
              <a:ext uri="{FF2B5EF4-FFF2-40B4-BE49-F238E27FC236}">
                <a16:creationId xmlns:a16="http://schemas.microsoft.com/office/drawing/2014/main" id="{928CE666-B241-41F6-8EAF-E8292DDEC06B}"/>
              </a:ext>
            </a:extLst>
          </p:cNvPr>
          <p:cNvPicPr>
            <a:picLocks noChangeAspect="1"/>
          </p:cNvPicPr>
          <p:nvPr/>
        </p:nvPicPr>
        <p:blipFill>
          <a:blip r:embed="rId6"/>
          <a:stretch>
            <a:fillRect/>
          </a:stretch>
        </p:blipFill>
        <p:spPr>
          <a:xfrm>
            <a:off x="8328806" y="4166548"/>
            <a:ext cx="3209685" cy="1869539"/>
          </a:xfrm>
          <a:prstGeom prst="rect">
            <a:avLst/>
          </a:prstGeom>
        </p:spPr>
      </p:pic>
      <p:pic>
        <p:nvPicPr>
          <p:cNvPr id="26" name="Picture 25">
            <a:extLst>
              <a:ext uri="{FF2B5EF4-FFF2-40B4-BE49-F238E27FC236}">
                <a16:creationId xmlns:a16="http://schemas.microsoft.com/office/drawing/2014/main" id="{847741C0-B939-4D68-88E5-1E9963AD51FD}"/>
              </a:ext>
            </a:extLst>
          </p:cNvPr>
          <p:cNvPicPr>
            <a:picLocks noChangeAspect="1"/>
          </p:cNvPicPr>
          <p:nvPr/>
        </p:nvPicPr>
        <p:blipFill>
          <a:blip r:embed="rId7"/>
          <a:stretch>
            <a:fillRect/>
          </a:stretch>
        </p:blipFill>
        <p:spPr>
          <a:xfrm>
            <a:off x="4899835" y="1359064"/>
            <a:ext cx="3209685" cy="1869540"/>
          </a:xfrm>
          <a:prstGeom prst="rect">
            <a:avLst/>
          </a:prstGeom>
        </p:spPr>
      </p:pic>
    </p:spTree>
    <p:extLst>
      <p:ext uri="{BB962C8B-B14F-4D97-AF65-F5344CB8AC3E}">
        <p14:creationId xmlns:p14="http://schemas.microsoft.com/office/powerpoint/2010/main" val="467206180"/>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System Design</a:t>
            </a:r>
          </a:p>
        </p:txBody>
      </p:sp>
      <p:sp>
        <p:nvSpPr>
          <p:cNvPr id="14" name="Content Placeholder 2">
            <a:extLst>
              <a:ext uri="{FF2B5EF4-FFF2-40B4-BE49-F238E27FC236}">
                <a16:creationId xmlns:a16="http://schemas.microsoft.com/office/drawing/2014/main" id="{7C3BB621-1AEB-4ED1-AFE2-C60EECD1AA57}"/>
              </a:ext>
            </a:extLst>
          </p:cNvPr>
          <p:cNvSpPr txBox="1">
            <a:spLocks/>
          </p:cNvSpPr>
          <p:nvPr/>
        </p:nvSpPr>
        <p:spPr>
          <a:xfrm>
            <a:off x="221166" y="1283209"/>
            <a:ext cx="7825554" cy="5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Multi-Planar Array – Emulate Non-cooperative Geometry </a:t>
            </a:r>
            <a:endParaRPr lang="en-US" sz="2400" dirty="0"/>
          </a:p>
        </p:txBody>
      </p:sp>
      <p:grpSp>
        <p:nvGrpSpPr>
          <p:cNvPr id="37" name="Group 36">
            <a:extLst>
              <a:ext uri="{FF2B5EF4-FFF2-40B4-BE49-F238E27FC236}">
                <a16:creationId xmlns:a16="http://schemas.microsoft.com/office/drawing/2014/main" id="{1AF780C6-FBFA-4FB6-AB95-A9775206D2BA}"/>
              </a:ext>
            </a:extLst>
          </p:cNvPr>
          <p:cNvGrpSpPr/>
          <p:nvPr/>
        </p:nvGrpSpPr>
        <p:grpSpPr>
          <a:xfrm>
            <a:off x="6176145" y="1971809"/>
            <a:ext cx="4067663" cy="4585858"/>
            <a:chOff x="5236357" y="1606713"/>
            <a:chExt cx="4067663" cy="4585858"/>
          </a:xfrm>
        </p:grpSpPr>
        <p:pic>
          <p:nvPicPr>
            <p:cNvPr id="31" name="Picture 30">
              <a:extLst>
                <a:ext uri="{FF2B5EF4-FFF2-40B4-BE49-F238E27FC236}">
                  <a16:creationId xmlns:a16="http://schemas.microsoft.com/office/drawing/2014/main" id="{98A8BFD9-77D0-4A1C-84C9-B04A7D819AB5}"/>
                </a:ext>
              </a:extLst>
            </p:cNvPr>
            <p:cNvPicPr>
              <a:picLocks noChangeAspect="1"/>
            </p:cNvPicPr>
            <p:nvPr/>
          </p:nvPicPr>
          <p:blipFill>
            <a:blip r:embed="rId3"/>
            <a:stretch>
              <a:fillRect/>
            </a:stretch>
          </p:blipFill>
          <p:spPr>
            <a:xfrm>
              <a:off x="5236357" y="1606713"/>
              <a:ext cx="4067663" cy="4585858"/>
            </a:xfrm>
            <a:prstGeom prst="rect">
              <a:avLst/>
            </a:prstGeom>
          </p:spPr>
        </p:pic>
        <p:pic>
          <p:nvPicPr>
            <p:cNvPr id="36" name="Picture 35" descr="Logo&#10;&#10;Description automatically generated">
              <a:extLst>
                <a:ext uri="{FF2B5EF4-FFF2-40B4-BE49-F238E27FC236}">
                  <a16:creationId xmlns:a16="http://schemas.microsoft.com/office/drawing/2014/main" id="{983942F3-491D-4A52-9899-668E9360C9E9}"/>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6254582" y="2488782"/>
              <a:ext cx="545107" cy="363405"/>
            </a:xfrm>
            <a:prstGeom prst="rect">
              <a:avLst/>
            </a:prstGeom>
            <a:scene3d>
              <a:camera prst="isometricRightUp">
                <a:rot lat="2100000" lon="19800000" rev="0"/>
              </a:camera>
              <a:lightRig rig="threePt" dir="t"/>
            </a:scene3d>
          </p:spPr>
        </p:pic>
        <p:pic>
          <p:nvPicPr>
            <p:cNvPr id="35" name="Picture 34" descr="Logo&#10;&#10;Description automatically generated">
              <a:extLst>
                <a:ext uri="{FF2B5EF4-FFF2-40B4-BE49-F238E27FC236}">
                  <a16:creationId xmlns:a16="http://schemas.microsoft.com/office/drawing/2014/main" id="{730A2AE5-C74C-4EAF-91A2-563B3D6B05C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6390859" y="2563308"/>
              <a:ext cx="545107" cy="363405"/>
            </a:xfrm>
            <a:prstGeom prst="rect">
              <a:avLst/>
            </a:prstGeom>
            <a:scene3d>
              <a:camera prst="isometricRightUp">
                <a:rot lat="2100000" lon="19800000" rev="0"/>
              </a:camera>
              <a:lightRig rig="threePt" dir="t"/>
            </a:scene3d>
          </p:spPr>
        </p:pic>
        <p:pic>
          <p:nvPicPr>
            <p:cNvPr id="34" name="Picture 33" descr="Logo&#10;&#10;Description automatically generated">
              <a:extLst>
                <a:ext uri="{FF2B5EF4-FFF2-40B4-BE49-F238E27FC236}">
                  <a16:creationId xmlns:a16="http://schemas.microsoft.com/office/drawing/2014/main" id="{4B87FED1-EB8F-44CF-BEC7-AE2016C5BCD9}"/>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6527136" y="2635473"/>
              <a:ext cx="545107" cy="363405"/>
            </a:xfrm>
            <a:prstGeom prst="rect">
              <a:avLst/>
            </a:prstGeom>
            <a:scene3d>
              <a:camera prst="isometricRightUp">
                <a:rot lat="2100000" lon="19800000" rev="0"/>
              </a:camera>
              <a:lightRig rig="threePt" dir="t"/>
            </a:scene3d>
          </p:spPr>
        </p:pic>
        <p:pic>
          <p:nvPicPr>
            <p:cNvPr id="33" name="Picture 32" descr="Logo&#10;&#10;Description automatically generated">
              <a:extLst>
                <a:ext uri="{FF2B5EF4-FFF2-40B4-BE49-F238E27FC236}">
                  <a16:creationId xmlns:a16="http://schemas.microsoft.com/office/drawing/2014/main" id="{B227337A-4834-4A20-A261-5D26AF77B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413" y="2707638"/>
              <a:ext cx="545107" cy="363405"/>
            </a:xfrm>
            <a:prstGeom prst="rect">
              <a:avLst/>
            </a:prstGeom>
            <a:scene3d>
              <a:camera prst="isometricRightUp">
                <a:rot lat="2100000" lon="19800000" rev="0"/>
              </a:camera>
              <a:lightRig rig="threePt" dir="t"/>
            </a:scene3d>
          </p:spPr>
        </p:pic>
      </p:grpSp>
      <mc:AlternateContent xmlns:mc="http://schemas.openxmlformats.org/markup-compatibility/2006">
        <mc:Choice xmlns:a14="http://schemas.microsoft.com/office/drawing/2010/main" Requires="a14">
          <p:sp>
            <p:nvSpPr>
              <p:cNvPr id="38" name="Content Placeholder 2">
                <a:extLst>
                  <a:ext uri="{FF2B5EF4-FFF2-40B4-BE49-F238E27FC236}">
                    <a16:creationId xmlns:a16="http://schemas.microsoft.com/office/drawing/2014/main" id="{42843292-60CA-42EE-AFF4-5BD1D4EC9EF4}"/>
                  </a:ext>
                </a:extLst>
              </p:cNvPr>
              <p:cNvSpPr>
                <a:spLocks noGrp="1"/>
              </p:cNvSpPr>
              <p:nvPr>
                <p:ph idx="1"/>
              </p:nvPr>
            </p:nvSpPr>
            <p:spPr>
              <a:xfrm>
                <a:off x="199874" y="1798321"/>
                <a:ext cx="5712040" cy="3733346"/>
              </a:xfrm>
            </p:spPr>
            <p:txBody>
              <a:bodyPr>
                <a:normAutofit/>
              </a:bodyPr>
              <a:lstStyle/>
              <a:p>
                <a:r>
                  <a:rPr lang="en-US" sz="2000" dirty="0"/>
                  <a:t>Perform multiple planar scans with the target at different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ℓ</m:t>
                        </m:r>
                      </m:sub>
                    </m:sSub>
                  </m:oMath>
                </a14:m>
                <a:r>
                  <a:rPr lang="en-US" sz="2000" dirty="0"/>
                  <a:t> planes </a:t>
                </a:r>
              </a:p>
              <a:p>
                <a:r>
                  <a:rPr lang="en-US" sz="2000" dirty="0"/>
                  <a:t>Sample from different scans to emulate non-cooperative geometry</a:t>
                </a:r>
                <a:endParaRPr lang="en-US" sz="1200" dirty="0"/>
              </a:p>
              <a:p>
                <a:pPr lvl="1"/>
                <a:r>
                  <a:rPr lang="en-US" sz="1600" dirty="0"/>
                  <a:t>Take samples from random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ℓ</m:t>
                        </m:r>
                      </m:sub>
                    </m:sSub>
                  </m:oMath>
                </a14:m>
                <a:r>
                  <a:rPr lang="en-US" sz="1600" dirty="0"/>
                  <a:t> plane</a:t>
                </a:r>
              </a:p>
              <a:p>
                <a:pPr lvl="1"/>
                <a:r>
                  <a:rPr lang="en-US" sz="1600" dirty="0"/>
                  <a:t>Non-cooperative scanning patterns are typically considered infeasible due to computational expense</a:t>
                </a:r>
              </a:p>
              <a:p>
                <a:r>
                  <a:rPr lang="en-US" sz="2000" dirty="0"/>
                  <a:t>Compare algorithm performance</a:t>
                </a:r>
              </a:p>
              <a:p>
                <a:pPr lvl="1"/>
                <a:r>
                  <a:rPr lang="en-US" sz="1600" dirty="0"/>
                  <a:t>Computational complexity</a:t>
                </a:r>
              </a:p>
              <a:p>
                <a:pPr lvl="1"/>
                <a:r>
                  <a:rPr lang="en-US" sz="1600" dirty="0"/>
                  <a:t>Image quality</a:t>
                </a:r>
              </a:p>
              <a:p>
                <a:pPr lvl="1"/>
                <a:endParaRPr lang="en-US" sz="1600" dirty="0"/>
              </a:p>
            </p:txBody>
          </p:sp>
        </mc:Choice>
        <mc:Fallback>
          <p:sp>
            <p:nvSpPr>
              <p:cNvPr id="38" name="Content Placeholder 2">
                <a:extLst>
                  <a:ext uri="{FF2B5EF4-FFF2-40B4-BE49-F238E27FC236}">
                    <a16:creationId xmlns:a16="http://schemas.microsoft.com/office/drawing/2014/main" id="{42843292-60CA-42EE-AFF4-5BD1D4EC9EF4}"/>
                  </a:ext>
                </a:extLst>
              </p:cNvPr>
              <p:cNvSpPr>
                <a:spLocks noGrp="1" noRot="1" noChangeAspect="1" noMove="1" noResize="1" noEditPoints="1" noAdjustHandles="1" noChangeArrowheads="1" noChangeShapeType="1" noTextEdit="1"/>
              </p:cNvSpPr>
              <p:nvPr>
                <p:ph idx="1"/>
              </p:nvPr>
            </p:nvSpPr>
            <p:spPr>
              <a:xfrm>
                <a:off x="199874" y="1798321"/>
                <a:ext cx="5712040" cy="3733346"/>
              </a:xfrm>
              <a:blipFill>
                <a:blip r:embed="rId5"/>
                <a:stretch>
                  <a:fillRect l="-961" t="-1634"/>
                </a:stretch>
              </a:blipFill>
            </p:spPr>
            <p:txBody>
              <a:bodyPr/>
              <a:lstStyle/>
              <a:p>
                <a:r>
                  <a:rPr lang="en-US">
                    <a:noFill/>
                  </a:rPr>
                  <a:t> </a:t>
                </a:r>
              </a:p>
            </p:txBody>
          </p:sp>
        </mc:Fallback>
      </mc:AlternateContent>
      <p:sp>
        <p:nvSpPr>
          <p:cNvPr id="39" name="Footer Placeholder 3">
            <a:extLst>
              <a:ext uri="{FF2B5EF4-FFF2-40B4-BE49-F238E27FC236}">
                <a16:creationId xmlns:a16="http://schemas.microsoft.com/office/drawing/2014/main" id="{0D7B1EA1-F46D-491A-B973-A6A184B7A422}"/>
              </a:ext>
            </a:extLst>
          </p:cNvPr>
          <p:cNvSpPr>
            <a:spLocks noGrp="1"/>
          </p:cNvSpPr>
          <p:nvPr>
            <p:ph type="ftr" sz="quarter" idx="11"/>
          </p:nvPr>
        </p:nvSpPr>
        <p:spPr>
          <a:xfrm>
            <a:off x="6281807" y="6356350"/>
            <a:ext cx="4874741" cy="365125"/>
          </a:xfrm>
        </p:spPr>
        <p:txBody>
          <a:bodyPr/>
          <a:lstStyle/>
          <a:p>
            <a:r>
              <a:rPr lang="en-US" dirty="0"/>
              <a:t>SRC Select Disclosure</a:t>
            </a:r>
          </a:p>
        </p:txBody>
      </p:sp>
    </p:spTree>
    <p:extLst>
      <p:ext uri="{BB962C8B-B14F-4D97-AF65-F5344CB8AC3E}">
        <p14:creationId xmlns:p14="http://schemas.microsoft.com/office/powerpoint/2010/main" val="162437302"/>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Real Results</a:t>
            </a:r>
          </a:p>
        </p:txBody>
      </p:sp>
      <p:sp>
        <p:nvSpPr>
          <p:cNvPr id="14" name="Content Placeholder 2">
            <a:extLst>
              <a:ext uri="{FF2B5EF4-FFF2-40B4-BE49-F238E27FC236}">
                <a16:creationId xmlns:a16="http://schemas.microsoft.com/office/drawing/2014/main" id="{7C3BB621-1AEB-4ED1-AFE2-C60EECD1AA57}"/>
              </a:ext>
            </a:extLst>
          </p:cNvPr>
          <p:cNvSpPr txBox="1">
            <a:spLocks/>
          </p:cNvSpPr>
          <p:nvPr/>
        </p:nvSpPr>
        <p:spPr>
          <a:xfrm>
            <a:off x="221166" y="1283209"/>
            <a:ext cx="7825554" cy="5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Multi-Planar Array – Cutout </a:t>
            </a:r>
            <a:endParaRPr lang="en-US" sz="2400" dirty="0"/>
          </a:p>
        </p:txBody>
      </p:sp>
      <p:sp>
        <p:nvSpPr>
          <p:cNvPr id="16" name="TextBox 15">
            <a:extLst>
              <a:ext uri="{FF2B5EF4-FFF2-40B4-BE49-F238E27FC236}">
                <a16:creationId xmlns:a16="http://schemas.microsoft.com/office/drawing/2014/main" id="{013F1AFD-D447-4020-9CDF-5500E297B707}"/>
              </a:ext>
            </a:extLst>
          </p:cNvPr>
          <p:cNvSpPr txBox="1"/>
          <p:nvPr/>
        </p:nvSpPr>
        <p:spPr>
          <a:xfrm>
            <a:off x="5410374" y="3206756"/>
            <a:ext cx="2261414" cy="646331"/>
          </a:xfrm>
          <a:prstGeom prst="rect">
            <a:avLst/>
          </a:prstGeom>
          <a:noFill/>
        </p:spPr>
        <p:txBody>
          <a:bodyPr wrap="square" rtlCol="0">
            <a:spAutoFit/>
          </a:bodyPr>
          <a:lstStyle/>
          <a:p>
            <a:pPr algn="ctr"/>
            <a:r>
              <a:rPr lang="en-US" dirty="0"/>
              <a:t>2-D BPA – 3 </a:t>
            </a:r>
            <a:r>
              <a:rPr lang="en-US" dirty="0" err="1"/>
              <a:t>hrs</a:t>
            </a:r>
            <a:endParaRPr lang="en-US" dirty="0"/>
          </a:p>
          <a:p>
            <a:pPr algn="ctr"/>
            <a:r>
              <a:rPr lang="en-US" dirty="0"/>
              <a:t>3-D BPA – 150 </a:t>
            </a:r>
            <a:r>
              <a:rPr lang="en-US" dirty="0" err="1"/>
              <a:t>hrs</a:t>
            </a:r>
            <a:endParaRPr lang="en-US" dirty="0"/>
          </a:p>
        </p:txBody>
      </p:sp>
      <p:sp>
        <p:nvSpPr>
          <p:cNvPr id="19" name="TextBox 18">
            <a:extLst>
              <a:ext uri="{FF2B5EF4-FFF2-40B4-BE49-F238E27FC236}">
                <a16:creationId xmlns:a16="http://schemas.microsoft.com/office/drawing/2014/main" id="{197CC631-62FD-44C1-BB57-ED84C9CC592C}"/>
              </a:ext>
            </a:extLst>
          </p:cNvPr>
          <p:cNvSpPr txBox="1"/>
          <p:nvPr/>
        </p:nvSpPr>
        <p:spPr>
          <a:xfrm>
            <a:off x="9108387" y="6001643"/>
            <a:ext cx="1650526" cy="369332"/>
          </a:xfrm>
          <a:prstGeom prst="rect">
            <a:avLst/>
          </a:prstGeom>
          <a:noFill/>
        </p:spPr>
        <p:txBody>
          <a:bodyPr wrap="square" rtlCol="0">
            <a:spAutoFit/>
          </a:bodyPr>
          <a:lstStyle/>
          <a:p>
            <a:pPr algn="ctr"/>
            <a:r>
              <a:rPr lang="en-US" dirty="0"/>
              <a:t>Ours – 14 s</a:t>
            </a:r>
          </a:p>
        </p:txBody>
      </p:sp>
      <p:sp>
        <p:nvSpPr>
          <p:cNvPr id="15" name="TextBox 14">
            <a:extLst>
              <a:ext uri="{FF2B5EF4-FFF2-40B4-BE49-F238E27FC236}">
                <a16:creationId xmlns:a16="http://schemas.microsoft.com/office/drawing/2014/main" id="{ECE7D234-17DC-4EA5-AEC2-A5ADF4DEE7D8}"/>
              </a:ext>
            </a:extLst>
          </p:cNvPr>
          <p:cNvSpPr txBox="1"/>
          <p:nvPr/>
        </p:nvSpPr>
        <p:spPr>
          <a:xfrm>
            <a:off x="9108387" y="3180784"/>
            <a:ext cx="1650526" cy="369332"/>
          </a:xfrm>
          <a:prstGeom prst="rect">
            <a:avLst/>
          </a:prstGeom>
          <a:noFill/>
        </p:spPr>
        <p:txBody>
          <a:bodyPr wrap="square" rtlCol="0">
            <a:spAutoFit/>
          </a:bodyPr>
          <a:lstStyle/>
          <a:p>
            <a:pPr algn="ctr"/>
            <a:r>
              <a:rPr lang="en-US" dirty="0"/>
              <a:t>Ours – 1 s</a:t>
            </a:r>
          </a:p>
        </p:txBody>
      </p:sp>
      <p:sp>
        <p:nvSpPr>
          <p:cNvPr id="7" name="Arrow: Up-Down 6">
            <a:extLst>
              <a:ext uri="{FF2B5EF4-FFF2-40B4-BE49-F238E27FC236}">
                <a16:creationId xmlns:a16="http://schemas.microsoft.com/office/drawing/2014/main" id="{767D1140-E0BD-4A70-BA0E-5221E500A427}"/>
              </a:ext>
            </a:extLst>
          </p:cNvPr>
          <p:cNvSpPr/>
          <p:nvPr/>
        </p:nvSpPr>
        <p:spPr>
          <a:xfrm>
            <a:off x="9826970" y="3573844"/>
            <a:ext cx="213360" cy="43232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AC106BA-633A-4F5F-884F-EC412AB6B315}"/>
              </a:ext>
            </a:extLst>
          </p:cNvPr>
          <p:cNvPicPr>
            <a:picLocks noChangeAspect="1"/>
          </p:cNvPicPr>
          <p:nvPr/>
        </p:nvPicPr>
        <p:blipFill rotWithShape="1">
          <a:blip r:embed="rId3"/>
          <a:srcRect l="25239" t="6871" r="40834"/>
          <a:stretch/>
        </p:blipFill>
        <p:spPr>
          <a:xfrm>
            <a:off x="221166" y="2273807"/>
            <a:ext cx="1912190" cy="3300983"/>
          </a:xfrm>
          <a:prstGeom prst="rect">
            <a:avLst/>
          </a:prstGeom>
        </p:spPr>
      </p:pic>
      <p:sp>
        <p:nvSpPr>
          <p:cNvPr id="20" name="TextBox 19">
            <a:extLst>
              <a:ext uri="{FF2B5EF4-FFF2-40B4-BE49-F238E27FC236}">
                <a16:creationId xmlns:a16="http://schemas.microsoft.com/office/drawing/2014/main" id="{9582E06B-776C-45CC-966E-54B065107B3E}"/>
              </a:ext>
            </a:extLst>
          </p:cNvPr>
          <p:cNvSpPr txBox="1"/>
          <p:nvPr/>
        </p:nvSpPr>
        <p:spPr>
          <a:xfrm>
            <a:off x="2261605" y="1909893"/>
            <a:ext cx="2594943" cy="646331"/>
          </a:xfrm>
          <a:prstGeom prst="rect">
            <a:avLst/>
          </a:prstGeom>
          <a:noFill/>
        </p:spPr>
        <p:txBody>
          <a:bodyPr wrap="square" rtlCol="0">
            <a:spAutoFit/>
          </a:bodyPr>
          <a:lstStyle/>
          <a:p>
            <a:pPr algn="ctr"/>
            <a:r>
              <a:rPr lang="en-US" dirty="0"/>
              <a:t>Antenna perturbance: Uniform Random </a:t>
            </a:r>
          </a:p>
        </p:txBody>
      </p:sp>
      <p:pic>
        <p:nvPicPr>
          <p:cNvPr id="21" name="Picture 20">
            <a:extLst>
              <a:ext uri="{FF2B5EF4-FFF2-40B4-BE49-F238E27FC236}">
                <a16:creationId xmlns:a16="http://schemas.microsoft.com/office/drawing/2014/main" id="{ECC9B105-4CBB-4A14-8219-7E49D67AEF6B}"/>
              </a:ext>
            </a:extLst>
          </p:cNvPr>
          <p:cNvPicPr>
            <a:picLocks noChangeAspect="1"/>
          </p:cNvPicPr>
          <p:nvPr/>
        </p:nvPicPr>
        <p:blipFill rotWithShape="1">
          <a:blip r:embed="rId4"/>
          <a:srcRect l="25585" t="7481" r="41233"/>
          <a:stretch/>
        </p:blipFill>
        <p:spPr>
          <a:xfrm>
            <a:off x="2329538" y="2882268"/>
            <a:ext cx="1912190" cy="3353055"/>
          </a:xfrm>
          <a:prstGeom prst="rect">
            <a:avLst/>
          </a:prstGeom>
        </p:spPr>
      </p:pic>
      <p:cxnSp>
        <p:nvCxnSpPr>
          <p:cNvPr id="22" name="Straight Connector 21">
            <a:extLst>
              <a:ext uri="{FF2B5EF4-FFF2-40B4-BE49-F238E27FC236}">
                <a16:creationId xmlns:a16="http://schemas.microsoft.com/office/drawing/2014/main" id="{B3AE61B2-F4BB-4548-97A9-EBBB20CC75E8}"/>
              </a:ext>
            </a:extLst>
          </p:cNvPr>
          <p:cNvCxnSpPr>
            <a:cxnSpLocks/>
          </p:cNvCxnSpPr>
          <p:nvPr/>
        </p:nvCxnSpPr>
        <p:spPr>
          <a:xfrm flipH="1" flipV="1">
            <a:off x="1597152" y="2334768"/>
            <a:ext cx="1322288" cy="94626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BEDB47A-7AC2-4EEC-8C9F-220ABEB0A90D}"/>
              </a:ext>
            </a:extLst>
          </p:cNvPr>
          <p:cNvCxnSpPr>
            <a:cxnSpLocks/>
          </p:cNvCxnSpPr>
          <p:nvPr/>
        </p:nvCxnSpPr>
        <p:spPr>
          <a:xfrm flipH="1">
            <a:off x="1597152" y="2344554"/>
            <a:ext cx="993782" cy="8362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B7FD005-CE12-4C98-8B9B-EDBB5B9ADD0A}"/>
              </a:ext>
            </a:extLst>
          </p:cNvPr>
          <p:cNvCxnSpPr>
            <a:cxnSpLocks/>
          </p:cNvCxnSpPr>
          <p:nvPr/>
        </p:nvCxnSpPr>
        <p:spPr>
          <a:xfrm flipH="1">
            <a:off x="1597152" y="4346448"/>
            <a:ext cx="1322288" cy="366498"/>
          </a:xfrm>
          <a:prstGeom prst="line">
            <a:avLst/>
          </a:prstGeom>
        </p:spPr>
        <p:style>
          <a:lnRef idx="1">
            <a:schemeClr val="dk1"/>
          </a:lnRef>
          <a:fillRef idx="0">
            <a:schemeClr val="dk1"/>
          </a:fillRef>
          <a:effectRef idx="0">
            <a:schemeClr val="dk1"/>
          </a:effectRef>
          <a:fontRef idx="minor">
            <a:schemeClr val="tx1"/>
          </a:fontRef>
        </p:style>
      </p:cxnSp>
      <p:sp>
        <p:nvSpPr>
          <p:cNvPr id="28" name="Footer Placeholder 3">
            <a:extLst>
              <a:ext uri="{FF2B5EF4-FFF2-40B4-BE49-F238E27FC236}">
                <a16:creationId xmlns:a16="http://schemas.microsoft.com/office/drawing/2014/main" id="{CE825EBB-A19F-448E-B4B3-04321AAD9240}"/>
              </a:ext>
            </a:extLst>
          </p:cNvPr>
          <p:cNvSpPr>
            <a:spLocks noGrp="1"/>
          </p:cNvSpPr>
          <p:nvPr>
            <p:ph type="ftr" sz="quarter" idx="11"/>
          </p:nvPr>
        </p:nvSpPr>
        <p:spPr>
          <a:xfrm>
            <a:off x="6281807" y="6356350"/>
            <a:ext cx="4874741" cy="365125"/>
          </a:xfrm>
        </p:spPr>
        <p:txBody>
          <a:bodyPr/>
          <a:lstStyle/>
          <a:p>
            <a:r>
              <a:rPr lang="en-US" dirty="0"/>
              <a:t>SRC Select Disclosure</a:t>
            </a:r>
          </a:p>
        </p:txBody>
      </p:sp>
      <p:pic>
        <p:nvPicPr>
          <p:cNvPr id="25" name="Picture 24">
            <a:extLst>
              <a:ext uri="{FF2B5EF4-FFF2-40B4-BE49-F238E27FC236}">
                <a16:creationId xmlns:a16="http://schemas.microsoft.com/office/drawing/2014/main" id="{987C1672-7C5E-4A5F-B557-83BA5C795DD1}"/>
              </a:ext>
            </a:extLst>
          </p:cNvPr>
          <p:cNvPicPr>
            <a:picLocks noChangeAspect="1"/>
          </p:cNvPicPr>
          <p:nvPr/>
        </p:nvPicPr>
        <p:blipFill>
          <a:blip r:embed="rId5"/>
          <a:stretch>
            <a:fillRect/>
          </a:stretch>
        </p:blipFill>
        <p:spPr>
          <a:xfrm>
            <a:off x="8298296" y="1305464"/>
            <a:ext cx="3264198" cy="1901292"/>
          </a:xfrm>
          <a:prstGeom prst="rect">
            <a:avLst/>
          </a:prstGeom>
        </p:spPr>
      </p:pic>
      <p:pic>
        <p:nvPicPr>
          <p:cNvPr id="5" name="Picture 4">
            <a:extLst>
              <a:ext uri="{FF2B5EF4-FFF2-40B4-BE49-F238E27FC236}">
                <a16:creationId xmlns:a16="http://schemas.microsoft.com/office/drawing/2014/main" id="{342CA946-46D8-426D-AB10-E49547FF4CB2}"/>
              </a:ext>
            </a:extLst>
          </p:cNvPr>
          <p:cNvPicPr>
            <a:picLocks noChangeAspect="1"/>
          </p:cNvPicPr>
          <p:nvPr/>
        </p:nvPicPr>
        <p:blipFill>
          <a:blip r:embed="rId6"/>
          <a:stretch>
            <a:fillRect/>
          </a:stretch>
        </p:blipFill>
        <p:spPr>
          <a:xfrm>
            <a:off x="8300401" y="4206818"/>
            <a:ext cx="3264198" cy="1901292"/>
          </a:xfrm>
          <a:prstGeom prst="rect">
            <a:avLst/>
          </a:prstGeom>
        </p:spPr>
      </p:pic>
      <p:pic>
        <p:nvPicPr>
          <p:cNvPr id="8" name="Picture 7">
            <a:extLst>
              <a:ext uri="{FF2B5EF4-FFF2-40B4-BE49-F238E27FC236}">
                <a16:creationId xmlns:a16="http://schemas.microsoft.com/office/drawing/2014/main" id="{976AD08D-1447-4CCE-A19A-E085FA1E27B2}"/>
              </a:ext>
            </a:extLst>
          </p:cNvPr>
          <p:cNvPicPr>
            <a:picLocks noChangeAspect="1"/>
          </p:cNvPicPr>
          <p:nvPr/>
        </p:nvPicPr>
        <p:blipFill>
          <a:blip r:embed="rId7"/>
          <a:stretch>
            <a:fillRect/>
          </a:stretch>
        </p:blipFill>
        <p:spPr>
          <a:xfrm>
            <a:off x="4901883" y="1305464"/>
            <a:ext cx="3264200" cy="1901293"/>
          </a:xfrm>
          <a:prstGeom prst="rect">
            <a:avLst/>
          </a:prstGeom>
        </p:spPr>
      </p:pic>
      <p:pic>
        <p:nvPicPr>
          <p:cNvPr id="12" name="Picture 11">
            <a:extLst>
              <a:ext uri="{FF2B5EF4-FFF2-40B4-BE49-F238E27FC236}">
                <a16:creationId xmlns:a16="http://schemas.microsoft.com/office/drawing/2014/main" id="{5FBE27C4-7C79-4DB9-8B54-9590C42D5FB0}"/>
              </a:ext>
            </a:extLst>
          </p:cNvPr>
          <p:cNvPicPr>
            <a:picLocks noChangeAspect="1"/>
          </p:cNvPicPr>
          <p:nvPr/>
        </p:nvPicPr>
        <p:blipFill>
          <a:blip r:embed="rId8"/>
          <a:stretch>
            <a:fillRect/>
          </a:stretch>
        </p:blipFill>
        <p:spPr>
          <a:xfrm>
            <a:off x="4901826" y="4209814"/>
            <a:ext cx="3264200" cy="1901293"/>
          </a:xfrm>
          <a:prstGeom prst="rect">
            <a:avLst/>
          </a:prstGeom>
        </p:spPr>
      </p:pic>
      <p:sp>
        <p:nvSpPr>
          <p:cNvPr id="17" name="TextBox 16">
            <a:extLst>
              <a:ext uri="{FF2B5EF4-FFF2-40B4-BE49-F238E27FC236}">
                <a16:creationId xmlns:a16="http://schemas.microsoft.com/office/drawing/2014/main" id="{6AD08EB4-1CF1-4CDC-BA3B-B0506D692336}"/>
              </a:ext>
            </a:extLst>
          </p:cNvPr>
          <p:cNvSpPr txBox="1"/>
          <p:nvPr/>
        </p:nvSpPr>
        <p:spPr>
          <a:xfrm>
            <a:off x="5708663" y="6011803"/>
            <a:ext cx="1650526" cy="369332"/>
          </a:xfrm>
          <a:prstGeom prst="rect">
            <a:avLst/>
          </a:prstGeom>
          <a:noFill/>
        </p:spPr>
        <p:txBody>
          <a:bodyPr wrap="square" rtlCol="0">
            <a:spAutoFit/>
          </a:bodyPr>
          <a:lstStyle/>
          <a:p>
            <a:pPr algn="ctr"/>
            <a:r>
              <a:rPr lang="en-US" dirty="0"/>
              <a:t>RMA – 1 s</a:t>
            </a:r>
          </a:p>
        </p:txBody>
      </p:sp>
    </p:spTree>
    <p:extLst>
      <p:ext uri="{BB962C8B-B14F-4D97-AF65-F5344CB8AC3E}">
        <p14:creationId xmlns:p14="http://schemas.microsoft.com/office/powerpoint/2010/main" val="846204015"/>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Real Results</a:t>
            </a:r>
          </a:p>
        </p:txBody>
      </p:sp>
      <p:sp>
        <p:nvSpPr>
          <p:cNvPr id="14" name="Content Placeholder 2">
            <a:extLst>
              <a:ext uri="{FF2B5EF4-FFF2-40B4-BE49-F238E27FC236}">
                <a16:creationId xmlns:a16="http://schemas.microsoft.com/office/drawing/2014/main" id="{7C3BB621-1AEB-4ED1-AFE2-C60EECD1AA57}"/>
              </a:ext>
            </a:extLst>
          </p:cNvPr>
          <p:cNvSpPr txBox="1">
            <a:spLocks/>
          </p:cNvSpPr>
          <p:nvPr/>
        </p:nvSpPr>
        <p:spPr>
          <a:xfrm>
            <a:off x="221166" y="1283209"/>
            <a:ext cx="7825554" cy="51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Multi-Planar Array – Cutout </a:t>
            </a:r>
            <a:endParaRPr lang="en-US" sz="2400" dirty="0"/>
          </a:p>
        </p:txBody>
      </p:sp>
      <p:sp>
        <p:nvSpPr>
          <p:cNvPr id="16" name="TextBox 15">
            <a:extLst>
              <a:ext uri="{FF2B5EF4-FFF2-40B4-BE49-F238E27FC236}">
                <a16:creationId xmlns:a16="http://schemas.microsoft.com/office/drawing/2014/main" id="{013F1AFD-D447-4020-9CDF-5500E297B707}"/>
              </a:ext>
            </a:extLst>
          </p:cNvPr>
          <p:cNvSpPr txBox="1"/>
          <p:nvPr/>
        </p:nvSpPr>
        <p:spPr>
          <a:xfrm>
            <a:off x="5410374" y="3206756"/>
            <a:ext cx="2261414" cy="646331"/>
          </a:xfrm>
          <a:prstGeom prst="rect">
            <a:avLst/>
          </a:prstGeom>
          <a:noFill/>
        </p:spPr>
        <p:txBody>
          <a:bodyPr wrap="square" rtlCol="0">
            <a:spAutoFit/>
          </a:bodyPr>
          <a:lstStyle/>
          <a:p>
            <a:pPr algn="ctr"/>
            <a:r>
              <a:rPr lang="en-US" dirty="0"/>
              <a:t>2-D BPA – 3 </a:t>
            </a:r>
            <a:r>
              <a:rPr lang="en-US" dirty="0" err="1"/>
              <a:t>hrs</a:t>
            </a:r>
            <a:endParaRPr lang="en-US" dirty="0"/>
          </a:p>
          <a:p>
            <a:pPr algn="ctr"/>
            <a:r>
              <a:rPr lang="en-US" dirty="0"/>
              <a:t>3-D BPA – 150 </a:t>
            </a:r>
            <a:r>
              <a:rPr lang="en-US" dirty="0" err="1"/>
              <a:t>hrs</a:t>
            </a:r>
            <a:endParaRPr lang="en-US" dirty="0"/>
          </a:p>
        </p:txBody>
      </p:sp>
      <p:sp>
        <p:nvSpPr>
          <p:cNvPr id="19" name="TextBox 18">
            <a:extLst>
              <a:ext uri="{FF2B5EF4-FFF2-40B4-BE49-F238E27FC236}">
                <a16:creationId xmlns:a16="http://schemas.microsoft.com/office/drawing/2014/main" id="{197CC631-62FD-44C1-BB57-ED84C9CC592C}"/>
              </a:ext>
            </a:extLst>
          </p:cNvPr>
          <p:cNvSpPr txBox="1"/>
          <p:nvPr/>
        </p:nvSpPr>
        <p:spPr>
          <a:xfrm>
            <a:off x="9108387" y="5991483"/>
            <a:ext cx="1650526" cy="369332"/>
          </a:xfrm>
          <a:prstGeom prst="rect">
            <a:avLst/>
          </a:prstGeom>
          <a:noFill/>
        </p:spPr>
        <p:txBody>
          <a:bodyPr wrap="square" rtlCol="0">
            <a:spAutoFit/>
          </a:bodyPr>
          <a:lstStyle/>
          <a:p>
            <a:pPr algn="ctr"/>
            <a:r>
              <a:rPr lang="en-US" dirty="0"/>
              <a:t>Ours – 14 s</a:t>
            </a:r>
          </a:p>
        </p:txBody>
      </p:sp>
      <p:sp>
        <p:nvSpPr>
          <p:cNvPr id="15" name="TextBox 14">
            <a:extLst>
              <a:ext uri="{FF2B5EF4-FFF2-40B4-BE49-F238E27FC236}">
                <a16:creationId xmlns:a16="http://schemas.microsoft.com/office/drawing/2014/main" id="{ECE7D234-17DC-4EA5-AEC2-A5ADF4DEE7D8}"/>
              </a:ext>
            </a:extLst>
          </p:cNvPr>
          <p:cNvSpPr txBox="1"/>
          <p:nvPr/>
        </p:nvSpPr>
        <p:spPr>
          <a:xfrm>
            <a:off x="9108387" y="3180784"/>
            <a:ext cx="1650526" cy="369332"/>
          </a:xfrm>
          <a:prstGeom prst="rect">
            <a:avLst/>
          </a:prstGeom>
          <a:noFill/>
        </p:spPr>
        <p:txBody>
          <a:bodyPr wrap="square" rtlCol="0">
            <a:spAutoFit/>
          </a:bodyPr>
          <a:lstStyle/>
          <a:p>
            <a:pPr algn="ctr"/>
            <a:r>
              <a:rPr lang="en-US" dirty="0"/>
              <a:t>Ours – 1 s</a:t>
            </a:r>
          </a:p>
        </p:txBody>
      </p:sp>
      <p:sp>
        <p:nvSpPr>
          <p:cNvPr id="7" name="Arrow: Up-Down 6">
            <a:extLst>
              <a:ext uri="{FF2B5EF4-FFF2-40B4-BE49-F238E27FC236}">
                <a16:creationId xmlns:a16="http://schemas.microsoft.com/office/drawing/2014/main" id="{767D1140-E0BD-4A70-BA0E-5221E500A427}"/>
              </a:ext>
            </a:extLst>
          </p:cNvPr>
          <p:cNvSpPr/>
          <p:nvPr/>
        </p:nvSpPr>
        <p:spPr>
          <a:xfrm>
            <a:off x="9828026" y="3550116"/>
            <a:ext cx="213360" cy="43232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9A0D78E-EA33-4E06-9740-29ABA58F0434}"/>
              </a:ext>
            </a:extLst>
          </p:cNvPr>
          <p:cNvPicPr>
            <a:picLocks noChangeAspect="1"/>
          </p:cNvPicPr>
          <p:nvPr/>
        </p:nvPicPr>
        <p:blipFill rotWithShape="1">
          <a:blip r:embed="rId3"/>
          <a:srcRect l="19965" t="7550" r="37315"/>
          <a:stretch/>
        </p:blipFill>
        <p:spPr>
          <a:xfrm>
            <a:off x="398727" y="2217267"/>
            <a:ext cx="2892203" cy="3936283"/>
          </a:xfrm>
          <a:prstGeom prst="rect">
            <a:avLst/>
          </a:prstGeom>
        </p:spPr>
      </p:pic>
      <p:sp>
        <p:nvSpPr>
          <p:cNvPr id="26" name="TextBox 25">
            <a:extLst>
              <a:ext uri="{FF2B5EF4-FFF2-40B4-BE49-F238E27FC236}">
                <a16:creationId xmlns:a16="http://schemas.microsoft.com/office/drawing/2014/main" id="{273EE89C-3F66-49E5-9DD4-811B2C29EB70}"/>
              </a:ext>
            </a:extLst>
          </p:cNvPr>
          <p:cNvSpPr txBox="1"/>
          <p:nvPr/>
        </p:nvSpPr>
        <p:spPr>
          <a:xfrm>
            <a:off x="2232762" y="1798321"/>
            <a:ext cx="2956560" cy="646331"/>
          </a:xfrm>
          <a:prstGeom prst="rect">
            <a:avLst/>
          </a:prstGeom>
          <a:noFill/>
        </p:spPr>
        <p:txBody>
          <a:bodyPr wrap="square" rtlCol="0">
            <a:spAutoFit/>
          </a:bodyPr>
          <a:lstStyle/>
          <a:p>
            <a:pPr algn="ctr"/>
            <a:r>
              <a:rPr lang="en-US" dirty="0"/>
              <a:t>Antenna perturbance: Emulated Freehand </a:t>
            </a:r>
          </a:p>
        </p:txBody>
      </p:sp>
      <p:cxnSp>
        <p:nvCxnSpPr>
          <p:cNvPr id="27" name="Straight Arrow Connector 26">
            <a:extLst>
              <a:ext uri="{FF2B5EF4-FFF2-40B4-BE49-F238E27FC236}">
                <a16:creationId xmlns:a16="http://schemas.microsoft.com/office/drawing/2014/main" id="{A398A395-0694-4679-9ECD-AD305A48DFAE}"/>
              </a:ext>
            </a:extLst>
          </p:cNvPr>
          <p:cNvCxnSpPr>
            <a:cxnSpLocks/>
          </p:cNvCxnSpPr>
          <p:nvPr/>
        </p:nvCxnSpPr>
        <p:spPr>
          <a:xfrm flipH="1">
            <a:off x="2554224" y="2456688"/>
            <a:ext cx="524256" cy="541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Footer Placeholder 3">
            <a:extLst>
              <a:ext uri="{FF2B5EF4-FFF2-40B4-BE49-F238E27FC236}">
                <a16:creationId xmlns:a16="http://schemas.microsoft.com/office/drawing/2014/main" id="{BE3F4EE6-EC18-40DD-8297-FB320FF70BD5}"/>
              </a:ext>
            </a:extLst>
          </p:cNvPr>
          <p:cNvSpPr>
            <a:spLocks noGrp="1"/>
          </p:cNvSpPr>
          <p:nvPr>
            <p:ph type="ftr" sz="quarter" idx="11"/>
          </p:nvPr>
        </p:nvSpPr>
        <p:spPr>
          <a:xfrm>
            <a:off x="6281807" y="6356350"/>
            <a:ext cx="4874741" cy="365125"/>
          </a:xfrm>
        </p:spPr>
        <p:txBody>
          <a:bodyPr/>
          <a:lstStyle/>
          <a:p>
            <a:r>
              <a:rPr lang="en-US" dirty="0"/>
              <a:t>SRC Select Disclosure</a:t>
            </a:r>
          </a:p>
        </p:txBody>
      </p:sp>
      <p:sp>
        <p:nvSpPr>
          <p:cNvPr id="18" name="TextBox 17">
            <a:extLst>
              <a:ext uri="{FF2B5EF4-FFF2-40B4-BE49-F238E27FC236}">
                <a16:creationId xmlns:a16="http://schemas.microsoft.com/office/drawing/2014/main" id="{57DF4FB8-0779-43BC-BD58-59B008815B58}"/>
              </a:ext>
            </a:extLst>
          </p:cNvPr>
          <p:cNvSpPr txBox="1"/>
          <p:nvPr/>
        </p:nvSpPr>
        <p:spPr>
          <a:xfrm>
            <a:off x="5708663" y="6011803"/>
            <a:ext cx="1650526" cy="369332"/>
          </a:xfrm>
          <a:prstGeom prst="rect">
            <a:avLst/>
          </a:prstGeom>
          <a:noFill/>
        </p:spPr>
        <p:txBody>
          <a:bodyPr wrap="square" rtlCol="0">
            <a:spAutoFit/>
          </a:bodyPr>
          <a:lstStyle/>
          <a:p>
            <a:pPr algn="ctr"/>
            <a:r>
              <a:rPr lang="en-US" dirty="0"/>
              <a:t>RMA – 1 s</a:t>
            </a:r>
          </a:p>
        </p:txBody>
      </p:sp>
      <p:pic>
        <p:nvPicPr>
          <p:cNvPr id="3" name="Picture 2">
            <a:extLst>
              <a:ext uri="{FF2B5EF4-FFF2-40B4-BE49-F238E27FC236}">
                <a16:creationId xmlns:a16="http://schemas.microsoft.com/office/drawing/2014/main" id="{162910D4-5C40-4912-9EE5-8EF329CDD472}"/>
              </a:ext>
            </a:extLst>
          </p:cNvPr>
          <p:cNvPicPr>
            <a:picLocks noChangeAspect="1"/>
          </p:cNvPicPr>
          <p:nvPr/>
        </p:nvPicPr>
        <p:blipFill>
          <a:blip r:embed="rId4"/>
          <a:stretch>
            <a:fillRect/>
          </a:stretch>
        </p:blipFill>
        <p:spPr>
          <a:xfrm>
            <a:off x="8315472" y="1322229"/>
            <a:ext cx="3236353" cy="1885073"/>
          </a:xfrm>
          <a:prstGeom prst="rect">
            <a:avLst/>
          </a:prstGeom>
        </p:spPr>
      </p:pic>
      <p:pic>
        <p:nvPicPr>
          <p:cNvPr id="5" name="Picture 4">
            <a:extLst>
              <a:ext uri="{FF2B5EF4-FFF2-40B4-BE49-F238E27FC236}">
                <a16:creationId xmlns:a16="http://schemas.microsoft.com/office/drawing/2014/main" id="{4DA9EA55-FCE5-4907-A20A-2A4905FB9756}"/>
              </a:ext>
            </a:extLst>
          </p:cNvPr>
          <p:cNvPicPr>
            <a:picLocks noChangeAspect="1"/>
          </p:cNvPicPr>
          <p:nvPr/>
        </p:nvPicPr>
        <p:blipFill>
          <a:blip r:embed="rId5"/>
          <a:stretch>
            <a:fillRect/>
          </a:stretch>
        </p:blipFill>
        <p:spPr>
          <a:xfrm>
            <a:off x="4915748" y="4126729"/>
            <a:ext cx="3236355" cy="1885074"/>
          </a:xfrm>
          <a:prstGeom prst="rect">
            <a:avLst/>
          </a:prstGeom>
        </p:spPr>
      </p:pic>
      <p:pic>
        <p:nvPicPr>
          <p:cNvPr id="8" name="Picture 7">
            <a:extLst>
              <a:ext uri="{FF2B5EF4-FFF2-40B4-BE49-F238E27FC236}">
                <a16:creationId xmlns:a16="http://schemas.microsoft.com/office/drawing/2014/main" id="{57844292-4E57-47B3-A4D5-6BA3E55C9C39}"/>
              </a:ext>
            </a:extLst>
          </p:cNvPr>
          <p:cNvPicPr>
            <a:picLocks noChangeAspect="1"/>
          </p:cNvPicPr>
          <p:nvPr/>
        </p:nvPicPr>
        <p:blipFill>
          <a:blip r:embed="rId6"/>
          <a:stretch>
            <a:fillRect/>
          </a:stretch>
        </p:blipFill>
        <p:spPr>
          <a:xfrm>
            <a:off x="8120655" y="4128598"/>
            <a:ext cx="3233146" cy="1883205"/>
          </a:xfrm>
          <a:prstGeom prst="rect">
            <a:avLst/>
          </a:prstGeom>
        </p:spPr>
      </p:pic>
      <p:pic>
        <p:nvPicPr>
          <p:cNvPr id="11" name="Picture 10">
            <a:extLst>
              <a:ext uri="{FF2B5EF4-FFF2-40B4-BE49-F238E27FC236}">
                <a16:creationId xmlns:a16="http://schemas.microsoft.com/office/drawing/2014/main" id="{C7A66D41-513E-4E7A-92BA-A44BCA375340}"/>
              </a:ext>
            </a:extLst>
          </p:cNvPr>
          <p:cNvPicPr>
            <a:picLocks noChangeAspect="1"/>
          </p:cNvPicPr>
          <p:nvPr/>
        </p:nvPicPr>
        <p:blipFill>
          <a:blip r:embed="rId7"/>
          <a:stretch>
            <a:fillRect/>
          </a:stretch>
        </p:blipFill>
        <p:spPr>
          <a:xfrm>
            <a:off x="5007743" y="1310410"/>
            <a:ext cx="3236355" cy="1885074"/>
          </a:xfrm>
          <a:prstGeom prst="rect">
            <a:avLst/>
          </a:prstGeom>
        </p:spPr>
      </p:pic>
    </p:spTree>
    <p:extLst>
      <p:ext uri="{BB962C8B-B14F-4D97-AF65-F5344CB8AC3E}">
        <p14:creationId xmlns:p14="http://schemas.microsoft.com/office/powerpoint/2010/main" val="1366358719"/>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Conclusions and Summary</a:t>
            </a:r>
          </a:p>
        </p:txBody>
      </p:sp>
      <mc:AlternateContent xmlns:mc="http://schemas.openxmlformats.org/markup-compatibility/2006" xmlns:a14="http://schemas.microsoft.com/office/drawing/2010/main">
        <mc:Choice Requires="a14">
          <p:graphicFrame>
            <p:nvGraphicFramePr>
              <p:cNvPr id="5" name="Content Placeholder 3">
                <a:extLst>
                  <a:ext uri="{FF2B5EF4-FFF2-40B4-BE49-F238E27FC236}">
                    <a16:creationId xmlns:a16="http://schemas.microsoft.com/office/drawing/2014/main" id="{F4222BF1-55EA-4CE4-BCD0-1273E2245AC1}"/>
                  </a:ext>
                </a:extLst>
              </p:cNvPr>
              <p:cNvGraphicFramePr>
                <a:graphicFrameLocks noGrp="1"/>
              </p:cNvGraphicFramePr>
              <p:nvPr>
                <p:ph idx="1"/>
                <p:extLst>
                  <p:ext uri="{D42A27DB-BD31-4B8C-83A1-F6EECF244321}">
                    <p14:modId xmlns:p14="http://schemas.microsoft.com/office/powerpoint/2010/main" val="3293344336"/>
                  </p:ext>
                </p:extLst>
              </p:nvPr>
            </p:nvGraphicFramePr>
            <p:xfrm>
              <a:off x="559452" y="2951480"/>
              <a:ext cx="7212948" cy="2941321"/>
            </p:xfrm>
            <a:graphic>
              <a:graphicData uri="http://schemas.openxmlformats.org/drawingml/2006/table">
                <a:tbl>
                  <a:tblPr firstRow="1" bandRow="1">
                    <a:tableStyleId>{5C22544A-7EE6-4342-B048-85BDC9FD1C3A}</a:tableStyleId>
                  </a:tblPr>
                  <a:tblGrid>
                    <a:gridCol w="1995258">
                      <a:extLst>
                        <a:ext uri="{9D8B030D-6E8A-4147-A177-3AD203B41FA5}">
                          <a16:colId xmlns:a16="http://schemas.microsoft.com/office/drawing/2014/main" val="3841232765"/>
                        </a:ext>
                      </a:extLst>
                    </a:gridCol>
                    <a:gridCol w="1665220">
                      <a:extLst>
                        <a:ext uri="{9D8B030D-6E8A-4147-A177-3AD203B41FA5}">
                          <a16:colId xmlns:a16="http://schemas.microsoft.com/office/drawing/2014/main" val="4284643101"/>
                        </a:ext>
                      </a:extLst>
                    </a:gridCol>
                    <a:gridCol w="1696058">
                      <a:extLst>
                        <a:ext uri="{9D8B030D-6E8A-4147-A177-3AD203B41FA5}">
                          <a16:colId xmlns:a16="http://schemas.microsoft.com/office/drawing/2014/main" val="758004992"/>
                        </a:ext>
                      </a:extLst>
                    </a:gridCol>
                    <a:gridCol w="1856412">
                      <a:extLst>
                        <a:ext uri="{9D8B030D-6E8A-4147-A177-3AD203B41FA5}">
                          <a16:colId xmlns:a16="http://schemas.microsoft.com/office/drawing/2014/main" val="1969613797"/>
                        </a:ext>
                      </a:extLst>
                    </a:gridCol>
                  </a:tblGrid>
                  <a:tr h="454707">
                    <a:tc>
                      <a:txBody>
                        <a:bodyPr/>
                        <a:lstStyle/>
                        <a:p>
                          <a:endParaRPr lang="en-US" dirty="0"/>
                        </a:p>
                      </a:txBody>
                      <a:tcPr/>
                    </a:tc>
                    <a:tc>
                      <a:txBody>
                        <a:bodyPr/>
                        <a:lstStyle/>
                        <a:p>
                          <a:pPr algn="ctr"/>
                          <a:r>
                            <a:rPr lang="en-US" dirty="0"/>
                            <a:t>BPA</a:t>
                          </a:r>
                        </a:p>
                      </a:txBody>
                      <a:tcPr/>
                    </a:tc>
                    <a:tc>
                      <a:txBody>
                        <a:bodyPr/>
                        <a:lstStyle/>
                        <a:p>
                          <a:pPr algn="ctr"/>
                          <a:r>
                            <a:rPr lang="en-US" dirty="0"/>
                            <a:t>RMA</a:t>
                          </a:r>
                        </a:p>
                      </a:txBody>
                      <a:tcPr/>
                    </a:tc>
                    <a:tc>
                      <a:txBody>
                        <a:bodyPr/>
                        <a:lstStyle/>
                        <a:p>
                          <a:pPr algn="ctr"/>
                          <a:r>
                            <a:rPr lang="en-US" dirty="0"/>
                            <a:t>Ours</a:t>
                          </a:r>
                        </a:p>
                      </a:txBody>
                      <a:tcPr/>
                    </a:tc>
                    <a:extLst>
                      <a:ext uri="{0D108BD9-81ED-4DB2-BD59-A6C34878D82A}">
                        <a16:rowId xmlns:a16="http://schemas.microsoft.com/office/drawing/2014/main" val="2724573545"/>
                      </a:ext>
                    </a:extLst>
                  </a:tr>
                  <a:tr h="718123">
                    <a:tc>
                      <a:txBody>
                        <a:bodyPr/>
                        <a:lstStyle/>
                        <a:p>
                          <a:r>
                            <a:rPr lang="en-US" dirty="0"/>
                            <a:t>Computational Complexity</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6</m:t>
                                        </m:r>
                                      </m:sup>
                                    </m:sSup>
                                  </m:e>
                                </m:d>
                              </m:oMath>
                            </m:oMathPara>
                          </a14:m>
                          <a:endParaRPr lang="en-US" dirty="0"/>
                        </a:p>
                      </a:txBody>
                      <a:tcPr anchor="ct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d>
                              </m:oMath>
                            </m:oMathPara>
                          </a14:m>
                          <a:endParaRPr lang="en-US" dirty="0"/>
                        </a:p>
                      </a:txBody>
                      <a:tcPr anchor="ct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d>
                              </m:oMath>
                            </m:oMathPara>
                          </a14:m>
                          <a:endParaRPr lang="en-US" dirty="0"/>
                        </a:p>
                      </a:txBody>
                      <a:tcPr anchor="ctr"/>
                    </a:tc>
                    <a:extLst>
                      <a:ext uri="{0D108BD9-81ED-4DB2-BD59-A6C34878D82A}">
                        <a16:rowId xmlns:a16="http://schemas.microsoft.com/office/drawing/2014/main" val="2892280612"/>
                      </a:ext>
                    </a:extLst>
                  </a:tr>
                  <a:tr h="591040">
                    <a:tc>
                      <a:txBody>
                        <a:bodyPr/>
                        <a:lstStyle/>
                        <a:p>
                          <a:r>
                            <a:rPr lang="en-US" dirty="0"/>
                            <a:t>Image Quality</a:t>
                          </a:r>
                        </a:p>
                      </a:txBody>
                      <a:tcPr anchor="ctr"/>
                    </a:tc>
                    <a:tc>
                      <a:txBody>
                        <a:bodyPr/>
                        <a:lstStyle/>
                        <a:p>
                          <a:pPr algn="ctr"/>
                          <a:r>
                            <a:rPr lang="en-US" dirty="0"/>
                            <a:t>Acceptable</a:t>
                          </a:r>
                        </a:p>
                      </a:txBody>
                      <a:tcPr anchor="ctr"/>
                    </a:tc>
                    <a:tc>
                      <a:txBody>
                        <a:bodyPr/>
                        <a:lstStyle/>
                        <a:p>
                          <a:pPr algn="ctr"/>
                          <a:r>
                            <a:rPr lang="en-US" dirty="0"/>
                            <a:t>Unacceptable</a:t>
                          </a:r>
                        </a:p>
                      </a:txBody>
                      <a:tcPr anchor="ctr"/>
                    </a:tc>
                    <a:tc>
                      <a:txBody>
                        <a:bodyPr/>
                        <a:lstStyle/>
                        <a:p>
                          <a:pPr algn="ctr"/>
                          <a:r>
                            <a:rPr lang="en-US" dirty="0"/>
                            <a:t>Acceptable</a:t>
                          </a:r>
                        </a:p>
                      </a:txBody>
                      <a:tcPr anchor="ctr"/>
                    </a:tc>
                    <a:extLst>
                      <a:ext uri="{0D108BD9-81ED-4DB2-BD59-A6C34878D82A}">
                        <a16:rowId xmlns:a16="http://schemas.microsoft.com/office/drawing/2014/main" val="2241885687"/>
                      </a:ext>
                    </a:extLst>
                  </a:tr>
                  <a:tr h="1177451">
                    <a:tc>
                      <a:txBody>
                        <a:bodyPr/>
                        <a:lstStyle/>
                        <a:p>
                          <a:r>
                            <a:rPr lang="en-US" dirty="0"/>
                            <a:t>Sample Image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0564620"/>
                      </a:ext>
                    </a:extLst>
                  </a:tr>
                </a:tbl>
              </a:graphicData>
            </a:graphic>
          </p:graphicFrame>
        </mc:Choice>
        <mc:Fallback xmlns="">
          <p:graphicFrame>
            <p:nvGraphicFramePr>
              <p:cNvPr id="5" name="Content Placeholder 3">
                <a:extLst>
                  <a:ext uri="{FF2B5EF4-FFF2-40B4-BE49-F238E27FC236}">
                    <a16:creationId xmlns:a16="http://schemas.microsoft.com/office/drawing/2014/main" id="{F4222BF1-55EA-4CE4-BCD0-1273E2245AC1}"/>
                  </a:ext>
                </a:extLst>
              </p:cNvPr>
              <p:cNvGraphicFramePr>
                <a:graphicFrameLocks noGrp="1"/>
              </p:cNvGraphicFramePr>
              <p:nvPr>
                <p:ph idx="1"/>
                <p:extLst>
                  <p:ext uri="{D42A27DB-BD31-4B8C-83A1-F6EECF244321}">
                    <p14:modId xmlns:p14="http://schemas.microsoft.com/office/powerpoint/2010/main" val="3293344336"/>
                  </p:ext>
                </p:extLst>
              </p:nvPr>
            </p:nvGraphicFramePr>
            <p:xfrm>
              <a:off x="559452" y="2951480"/>
              <a:ext cx="7212948" cy="2941321"/>
            </p:xfrm>
            <a:graphic>
              <a:graphicData uri="http://schemas.openxmlformats.org/drawingml/2006/table">
                <a:tbl>
                  <a:tblPr firstRow="1" bandRow="1">
                    <a:tableStyleId>{5C22544A-7EE6-4342-B048-85BDC9FD1C3A}</a:tableStyleId>
                  </a:tblPr>
                  <a:tblGrid>
                    <a:gridCol w="1995258">
                      <a:extLst>
                        <a:ext uri="{9D8B030D-6E8A-4147-A177-3AD203B41FA5}">
                          <a16:colId xmlns:a16="http://schemas.microsoft.com/office/drawing/2014/main" val="3841232765"/>
                        </a:ext>
                      </a:extLst>
                    </a:gridCol>
                    <a:gridCol w="1665220">
                      <a:extLst>
                        <a:ext uri="{9D8B030D-6E8A-4147-A177-3AD203B41FA5}">
                          <a16:colId xmlns:a16="http://schemas.microsoft.com/office/drawing/2014/main" val="4284643101"/>
                        </a:ext>
                      </a:extLst>
                    </a:gridCol>
                    <a:gridCol w="1696058">
                      <a:extLst>
                        <a:ext uri="{9D8B030D-6E8A-4147-A177-3AD203B41FA5}">
                          <a16:colId xmlns:a16="http://schemas.microsoft.com/office/drawing/2014/main" val="758004992"/>
                        </a:ext>
                      </a:extLst>
                    </a:gridCol>
                    <a:gridCol w="1856412">
                      <a:extLst>
                        <a:ext uri="{9D8B030D-6E8A-4147-A177-3AD203B41FA5}">
                          <a16:colId xmlns:a16="http://schemas.microsoft.com/office/drawing/2014/main" val="1969613797"/>
                        </a:ext>
                      </a:extLst>
                    </a:gridCol>
                  </a:tblGrid>
                  <a:tr h="454707">
                    <a:tc>
                      <a:txBody>
                        <a:bodyPr/>
                        <a:lstStyle/>
                        <a:p>
                          <a:endParaRPr lang="en-US" dirty="0"/>
                        </a:p>
                      </a:txBody>
                      <a:tcPr/>
                    </a:tc>
                    <a:tc>
                      <a:txBody>
                        <a:bodyPr/>
                        <a:lstStyle/>
                        <a:p>
                          <a:pPr algn="ctr"/>
                          <a:r>
                            <a:rPr lang="en-US" dirty="0"/>
                            <a:t>BPA</a:t>
                          </a:r>
                        </a:p>
                      </a:txBody>
                      <a:tcPr/>
                    </a:tc>
                    <a:tc>
                      <a:txBody>
                        <a:bodyPr/>
                        <a:lstStyle/>
                        <a:p>
                          <a:pPr algn="ctr"/>
                          <a:r>
                            <a:rPr lang="en-US" dirty="0"/>
                            <a:t>RMA</a:t>
                          </a:r>
                        </a:p>
                      </a:txBody>
                      <a:tcPr/>
                    </a:tc>
                    <a:tc>
                      <a:txBody>
                        <a:bodyPr/>
                        <a:lstStyle/>
                        <a:p>
                          <a:pPr algn="ctr"/>
                          <a:r>
                            <a:rPr lang="en-US" dirty="0"/>
                            <a:t>Ours</a:t>
                          </a:r>
                        </a:p>
                      </a:txBody>
                      <a:tcPr/>
                    </a:tc>
                    <a:extLst>
                      <a:ext uri="{0D108BD9-81ED-4DB2-BD59-A6C34878D82A}">
                        <a16:rowId xmlns:a16="http://schemas.microsoft.com/office/drawing/2014/main" val="2724573545"/>
                      </a:ext>
                    </a:extLst>
                  </a:tr>
                  <a:tr h="718123">
                    <a:tc>
                      <a:txBody>
                        <a:bodyPr/>
                        <a:lstStyle/>
                        <a:p>
                          <a:r>
                            <a:rPr lang="en-US" dirty="0"/>
                            <a:t>Computational Complexity</a:t>
                          </a:r>
                        </a:p>
                      </a:txBody>
                      <a:tcPr anchor="ctr"/>
                    </a:tc>
                    <a:tc>
                      <a:txBody>
                        <a:bodyPr/>
                        <a:lstStyle/>
                        <a:p>
                          <a:endParaRPr lang="en-US"/>
                        </a:p>
                      </a:txBody>
                      <a:tcPr anchor="ctr">
                        <a:blipFill>
                          <a:blip r:embed="rId2"/>
                          <a:stretch>
                            <a:fillRect l="-120513" t="-67797" r="-215385" b="-247458"/>
                          </a:stretch>
                        </a:blipFill>
                      </a:tcPr>
                    </a:tc>
                    <a:tc>
                      <a:txBody>
                        <a:bodyPr/>
                        <a:lstStyle/>
                        <a:p>
                          <a:endParaRPr lang="en-US"/>
                        </a:p>
                      </a:txBody>
                      <a:tcPr anchor="ctr">
                        <a:blipFill>
                          <a:blip r:embed="rId2"/>
                          <a:stretch>
                            <a:fillRect l="-216547" t="-67797" r="-111511" b="-247458"/>
                          </a:stretch>
                        </a:blipFill>
                      </a:tcPr>
                    </a:tc>
                    <a:tc>
                      <a:txBody>
                        <a:bodyPr/>
                        <a:lstStyle/>
                        <a:p>
                          <a:endParaRPr lang="en-US"/>
                        </a:p>
                      </a:txBody>
                      <a:tcPr anchor="ctr">
                        <a:blipFill>
                          <a:blip r:embed="rId2"/>
                          <a:stretch>
                            <a:fillRect l="-288525" t="-67797" r="-1639" b="-247458"/>
                          </a:stretch>
                        </a:blipFill>
                      </a:tcPr>
                    </a:tc>
                    <a:extLst>
                      <a:ext uri="{0D108BD9-81ED-4DB2-BD59-A6C34878D82A}">
                        <a16:rowId xmlns:a16="http://schemas.microsoft.com/office/drawing/2014/main" val="2892280612"/>
                      </a:ext>
                    </a:extLst>
                  </a:tr>
                  <a:tr h="591040">
                    <a:tc>
                      <a:txBody>
                        <a:bodyPr/>
                        <a:lstStyle/>
                        <a:p>
                          <a:r>
                            <a:rPr lang="en-US" dirty="0"/>
                            <a:t>Image Quality</a:t>
                          </a:r>
                        </a:p>
                      </a:txBody>
                      <a:tcPr anchor="ctr"/>
                    </a:tc>
                    <a:tc>
                      <a:txBody>
                        <a:bodyPr/>
                        <a:lstStyle/>
                        <a:p>
                          <a:pPr algn="ctr"/>
                          <a:r>
                            <a:rPr lang="en-US" dirty="0"/>
                            <a:t>Acceptable</a:t>
                          </a:r>
                        </a:p>
                      </a:txBody>
                      <a:tcPr anchor="ctr"/>
                    </a:tc>
                    <a:tc>
                      <a:txBody>
                        <a:bodyPr/>
                        <a:lstStyle/>
                        <a:p>
                          <a:pPr algn="ctr"/>
                          <a:r>
                            <a:rPr lang="en-US" dirty="0"/>
                            <a:t>Unacceptable</a:t>
                          </a:r>
                        </a:p>
                      </a:txBody>
                      <a:tcPr anchor="ctr"/>
                    </a:tc>
                    <a:tc>
                      <a:txBody>
                        <a:bodyPr/>
                        <a:lstStyle/>
                        <a:p>
                          <a:pPr algn="ctr"/>
                          <a:r>
                            <a:rPr lang="en-US" dirty="0"/>
                            <a:t>Acceptable</a:t>
                          </a:r>
                        </a:p>
                      </a:txBody>
                      <a:tcPr anchor="ctr"/>
                    </a:tc>
                    <a:extLst>
                      <a:ext uri="{0D108BD9-81ED-4DB2-BD59-A6C34878D82A}">
                        <a16:rowId xmlns:a16="http://schemas.microsoft.com/office/drawing/2014/main" val="2241885687"/>
                      </a:ext>
                    </a:extLst>
                  </a:tr>
                  <a:tr h="1177451">
                    <a:tc>
                      <a:txBody>
                        <a:bodyPr/>
                        <a:lstStyle/>
                        <a:p>
                          <a:r>
                            <a:rPr lang="en-US" dirty="0"/>
                            <a:t>Sample Image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0564620"/>
                      </a:ext>
                    </a:extLst>
                  </a:tr>
                </a:tbl>
              </a:graphicData>
            </a:graphic>
          </p:graphicFrame>
        </mc:Fallback>
      </mc:AlternateContent>
      <p:sp>
        <p:nvSpPr>
          <p:cNvPr id="9" name="TextBox 8">
            <a:extLst>
              <a:ext uri="{FF2B5EF4-FFF2-40B4-BE49-F238E27FC236}">
                <a16:creationId xmlns:a16="http://schemas.microsoft.com/office/drawing/2014/main" id="{D59EF73F-B26A-4D5A-8DD4-22548335F6C3}"/>
              </a:ext>
            </a:extLst>
          </p:cNvPr>
          <p:cNvSpPr txBox="1"/>
          <p:nvPr/>
        </p:nvSpPr>
        <p:spPr>
          <a:xfrm>
            <a:off x="595012" y="1429323"/>
            <a:ext cx="6667113" cy="1477328"/>
          </a:xfrm>
          <a:prstGeom prst="rect">
            <a:avLst/>
          </a:prstGeom>
          <a:noFill/>
        </p:spPr>
        <p:txBody>
          <a:bodyPr wrap="square">
            <a:spAutoFit/>
          </a:bodyPr>
          <a:lstStyle/>
          <a:p>
            <a:pPr marL="457200" indent="-457200">
              <a:buClr>
                <a:srgbClr val="000099"/>
              </a:buClr>
              <a:buFont typeface="Wingdings" panose="05000000000000000000" pitchFamily="2" charset="2"/>
              <a:buChar char="q"/>
              <a:defRPr/>
            </a:pPr>
            <a:r>
              <a:rPr lang="en-US" b="1">
                <a:latin typeface="Quire Sans" panose="020B0502040400020003" pitchFamily="34" charset="0"/>
                <a:cs typeface="Quire Sans" panose="020B0502040400020003" pitchFamily="34" charset="0"/>
              </a:rPr>
              <a:t>Enables non-cooperative </a:t>
            </a:r>
            <a:r>
              <a:rPr lang="en-US" b="1" dirty="0">
                <a:latin typeface="Quire Sans" panose="020B0502040400020003" pitchFamily="34" charset="0"/>
                <a:cs typeface="Quire Sans" panose="020B0502040400020003" pitchFamily="34" charset="0"/>
              </a:rPr>
              <a:t>image computation on mobile devices, cell phones, IOT applications</a:t>
            </a:r>
            <a:endParaRPr lang="en-US" sz="1800" b="1" dirty="0">
              <a:latin typeface="Quire Sans" panose="020B0502040400020003" pitchFamily="34" charset="0"/>
              <a:cs typeface="Quire Sans" panose="020B0502040400020003" pitchFamily="34" charset="0"/>
            </a:endParaRPr>
          </a:p>
          <a:p>
            <a:pPr marL="457200" indent="-457200">
              <a:buClr>
                <a:srgbClr val="000099"/>
              </a:buClr>
              <a:buFont typeface="Wingdings" panose="05000000000000000000" pitchFamily="2" charset="2"/>
              <a:buChar char="q"/>
              <a:defRPr/>
            </a:pPr>
            <a:r>
              <a:rPr lang="en-US" sz="1800" dirty="0">
                <a:latin typeface="Quire Sans" panose="020B0502040400020003" pitchFamily="34" charset="0"/>
                <a:cs typeface="Quire Sans" panose="020B0502040400020003" pitchFamily="34" charset="0"/>
              </a:rPr>
              <a:t>Same computational complexity as RMA with comparable image quality to BPA</a:t>
            </a:r>
          </a:p>
          <a:p>
            <a:pPr marL="457200" indent="-457200">
              <a:buClr>
                <a:srgbClr val="000099"/>
              </a:buClr>
              <a:buFont typeface="Wingdings" panose="05000000000000000000" pitchFamily="2" charset="2"/>
              <a:buChar char="q"/>
              <a:defRPr/>
            </a:pPr>
            <a:endParaRPr lang="en-US" dirty="0"/>
          </a:p>
        </p:txBody>
      </p:sp>
      <p:sp>
        <p:nvSpPr>
          <p:cNvPr id="10" name="Footer Placeholder 3">
            <a:extLst>
              <a:ext uri="{FF2B5EF4-FFF2-40B4-BE49-F238E27FC236}">
                <a16:creationId xmlns:a16="http://schemas.microsoft.com/office/drawing/2014/main" id="{F47106B4-DC4E-49A1-BEA4-554AAEA3DF22}"/>
              </a:ext>
            </a:extLst>
          </p:cNvPr>
          <p:cNvSpPr>
            <a:spLocks noGrp="1"/>
          </p:cNvSpPr>
          <p:nvPr>
            <p:ph type="ftr" sz="quarter" idx="11"/>
          </p:nvPr>
        </p:nvSpPr>
        <p:spPr>
          <a:xfrm>
            <a:off x="6281807" y="6356350"/>
            <a:ext cx="4874741" cy="365125"/>
          </a:xfrm>
        </p:spPr>
        <p:txBody>
          <a:bodyPr/>
          <a:lstStyle/>
          <a:p>
            <a:r>
              <a:rPr lang="en-US" dirty="0"/>
              <a:t>SRC Select Disclosure</a:t>
            </a:r>
          </a:p>
        </p:txBody>
      </p:sp>
      <p:pic>
        <p:nvPicPr>
          <p:cNvPr id="11" name="Picture 10">
            <a:extLst>
              <a:ext uri="{FF2B5EF4-FFF2-40B4-BE49-F238E27FC236}">
                <a16:creationId xmlns:a16="http://schemas.microsoft.com/office/drawing/2014/main" id="{7B9887B6-4217-47C2-8575-241A24D12C62}"/>
              </a:ext>
            </a:extLst>
          </p:cNvPr>
          <p:cNvPicPr>
            <a:picLocks noChangeAspect="1"/>
          </p:cNvPicPr>
          <p:nvPr/>
        </p:nvPicPr>
        <p:blipFill rotWithShape="1">
          <a:blip r:embed="rId3"/>
          <a:srcRect l="13753" t="10342" r="16252" b="12727"/>
          <a:stretch/>
        </p:blipFill>
        <p:spPr>
          <a:xfrm>
            <a:off x="4479747" y="4966059"/>
            <a:ext cx="1174293" cy="751781"/>
          </a:xfrm>
          <a:prstGeom prst="rect">
            <a:avLst/>
          </a:prstGeom>
        </p:spPr>
      </p:pic>
      <p:pic>
        <p:nvPicPr>
          <p:cNvPr id="15" name="Picture 14">
            <a:extLst>
              <a:ext uri="{FF2B5EF4-FFF2-40B4-BE49-F238E27FC236}">
                <a16:creationId xmlns:a16="http://schemas.microsoft.com/office/drawing/2014/main" id="{00A45A69-CCE6-44B1-8CD0-C23190C614C6}"/>
              </a:ext>
            </a:extLst>
          </p:cNvPr>
          <p:cNvPicPr>
            <a:picLocks noChangeAspect="1"/>
          </p:cNvPicPr>
          <p:nvPr/>
        </p:nvPicPr>
        <p:blipFill rotWithShape="1">
          <a:blip r:embed="rId4"/>
          <a:srcRect l="12214" t="14086" r="18064" b="17700"/>
          <a:stretch/>
        </p:blipFill>
        <p:spPr>
          <a:xfrm>
            <a:off x="6223000" y="4966059"/>
            <a:ext cx="1273522" cy="725740"/>
          </a:xfrm>
          <a:prstGeom prst="rect">
            <a:avLst/>
          </a:prstGeom>
        </p:spPr>
      </p:pic>
      <p:pic>
        <p:nvPicPr>
          <p:cNvPr id="16" name="Picture 15">
            <a:extLst>
              <a:ext uri="{FF2B5EF4-FFF2-40B4-BE49-F238E27FC236}">
                <a16:creationId xmlns:a16="http://schemas.microsoft.com/office/drawing/2014/main" id="{6B18EDF4-99E3-44F9-96C7-8E1AE88F3112}"/>
              </a:ext>
            </a:extLst>
          </p:cNvPr>
          <p:cNvPicPr>
            <a:picLocks noChangeAspect="1"/>
          </p:cNvPicPr>
          <p:nvPr/>
        </p:nvPicPr>
        <p:blipFill rotWithShape="1">
          <a:blip r:embed="rId5"/>
          <a:srcRect l="12149" t="14086" r="16885" b="17700"/>
          <a:stretch/>
        </p:blipFill>
        <p:spPr>
          <a:xfrm>
            <a:off x="2769973" y="4966059"/>
            <a:ext cx="1296263" cy="725740"/>
          </a:xfrm>
          <a:prstGeom prst="rect">
            <a:avLst/>
          </a:prstGeom>
        </p:spPr>
      </p:pic>
      <p:pic>
        <p:nvPicPr>
          <p:cNvPr id="4" name="Picture 3">
            <a:extLst>
              <a:ext uri="{FF2B5EF4-FFF2-40B4-BE49-F238E27FC236}">
                <a16:creationId xmlns:a16="http://schemas.microsoft.com/office/drawing/2014/main" id="{546CCA6E-1F58-4989-95C3-19F3B10557E9}"/>
              </a:ext>
            </a:extLst>
          </p:cNvPr>
          <p:cNvPicPr>
            <a:picLocks noChangeAspect="1"/>
          </p:cNvPicPr>
          <p:nvPr/>
        </p:nvPicPr>
        <p:blipFill rotWithShape="1">
          <a:blip r:embed="rId6"/>
          <a:srcRect l="11123" t="9445" r="32468"/>
          <a:stretch/>
        </p:blipFill>
        <p:spPr>
          <a:xfrm>
            <a:off x="8065482" y="2271429"/>
            <a:ext cx="3657970" cy="3420370"/>
          </a:xfrm>
          <a:prstGeom prst="rect">
            <a:avLst/>
          </a:prstGeom>
        </p:spPr>
      </p:pic>
    </p:spTree>
    <p:extLst>
      <p:ext uri="{BB962C8B-B14F-4D97-AF65-F5344CB8AC3E}">
        <p14:creationId xmlns:p14="http://schemas.microsoft.com/office/powerpoint/2010/main" val="21775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8487" y="1800225"/>
            <a:ext cx="8455025" cy="1628775"/>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4400" b="1" kern="1200" dirty="0">
                <a:solidFill>
                  <a:srgbClr val="C00000"/>
                </a:solidFill>
              </a:rPr>
              <a:t>Novel Super-Resolution and MIMO Techniques for Automotive and Emerging Radar Applications</a:t>
            </a:r>
          </a:p>
        </p:txBody>
      </p:sp>
      <p:sp>
        <p:nvSpPr>
          <p:cNvPr id="3" name="Subtitle 2"/>
          <p:cNvSpPr>
            <a:spLocks noGrp="1"/>
          </p:cNvSpPr>
          <p:nvPr>
            <p:ph type="subTitle" idx="1"/>
          </p:nvPr>
        </p:nvSpPr>
        <p:spPr>
          <a:xfrm>
            <a:off x="1255643" y="3621916"/>
            <a:ext cx="9144000" cy="1655762"/>
          </a:xfrm>
        </p:spPr>
        <p:txBody>
          <a:bodyPr/>
          <a:lstStyle/>
          <a:p>
            <a:r>
              <a:rPr lang="en-US" sz="2800" dirty="0"/>
              <a:t>Murat Torlak, UT Dallas </a:t>
            </a:r>
          </a:p>
          <a:p>
            <a:r>
              <a:rPr lang="en-US" sz="2000" dirty="0">
                <a:solidFill>
                  <a:srgbClr val="0000FF"/>
                </a:solidFill>
              </a:rPr>
              <a:t>SRC Task 2712.029</a:t>
            </a:r>
          </a:p>
        </p:txBody>
      </p:sp>
    </p:spTree>
    <p:extLst>
      <p:ext uri="{BB962C8B-B14F-4D97-AF65-F5344CB8AC3E}">
        <p14:creationId xmlns:p14="http://schemas.microsoft.com/office/powerpoint/2010/main" val="3864304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59EC7-F92C-1442-8FB0-53BEAFF85141}"/>
              </a:ext>
            </a:extLst>
          </p:cNvPr>
          <p:cNvSpPr>
            <a:spLocks noGrp="1"/>
          </p:cNvSpPr>
          <p:nvPr>
            <p:ph type="ctrTitle"/>
          </p:nvPr>
        </p:nvSpPr>
        <p:spPr/>
        <p:txBody>
          <a:bodyPr/>
          <a:lstStyle/>
          <a:p>
            <a:r>
              <a:rPr lang="en-US" sz="4800" b="1" dirty="0">
                <a:solidFill>
                  <a:srgbClr val="FF0000"/>
                </a:solidFill>
              </a:rPr>
              <a:t>Application II</a:t>
            </a:r>
            <a:br>
              <a:rPr lang="en-US" sz="4800" b="1" dirty="0">
                <a:solidFill>
                  <a:srgbClr val="FF0000"/>
                </a:solidFill>
              </a:rPr>
            </a:br>
            <a:r>
              <a:rPr lang="en-US" sz="4800" b="1" dirty="0">
                <a:solidFill>
                  <a:srgbClr val="FF0000"/>
                </a:solidFill>
              </a:rPr>
              <a:t>Vital Sign Detection</a:t>
            </a:r>
          </a:p>
        </p:txBody>
      </p:sp>
      <p:sp>
        <p:nvSpPr>
          <p:cNvPr id="6" name="Subtitle 5">
            <a:extLst>
              <a:ext uri="{FF2B5EF4-FFF2-40B4-BE49-F238E27FC236}">
                <a16:creationId xmlns:a16="http://schemas.microsoft.com/office/drawing/2014/main" id="{527C3EAD-2FD9-1942-A590-9C783DB874B2}"/>
              </a:ext>
            </a:extLst>
          </p:cNvPr>
          <p:cNvSpPr>
            <a:spLocks noGrp="1"/>
          </p:cNvSpPr>
          <p:nvPr>
            <p:ph type="subTitle" idx="1"/>
          </p:nvPr>
        </p:nvSpPr>
        <p:spPr/>
        <p:txBody>
          <a:bodyPr>
            <a:normAutofit/>
          </a:bodyPr>
          <a:lstStyle/>
          <a:p>
            <a:r>
              <a:rPr lang="en-US" sz="3200" b="1" dirty="0">
                <a:solidFill>
                  <a:schemeClr val="accent1"/>
                </a:solidFill>
              </a:rPr>
              <a:t>Bhaskar Upadhyay</a:t>
            </a:r>
          </a:p>
        </p:txBody>
      </p:sp>
      <p:sp>
        <p:nvSpPr>
          <p:cNvPr id="4" name="Footer Placeholder 3">
            <a:extLst>
              <a:ext uri="{FF2B5EF4-FFF2-40B4-BE49-F238E27FC236}">
                <a16:creationId xmlns:a16="http://schemas.microsoft.com/office/drawing/2014/main" id="{768573C2-DF9B-674E-B72E-11A0B251F500}"/>
              </a:ext>
            </a:extLst>
          </p:cNvPr>
          <p:cNvSpPr>
            <a:spLocks noGrp="1"/>
          </p:cNvSpPr>
          <p:nvPr>
            <p:ph type="ftr" sz="quarter" idx="11"/>
          </p:nvPr>
        </p:nvSpPr>
        <p:spPr/>
        <p:txBody>
          <a:bodyPr/>
          <a:lstStyle/>
          <a:p>
            <a:r>
              <a:rPr lang="en-US"/>
              <a:t>SRC Select Disclosure</a:t>
            </a:r>
            <a:endParaRPr lang="en-US" dirty="0"/>
          </a:p>
        </p:txBody>
      </p:sp>
    </p:spTree>
    <p:extLst>
      <p:ext uri="{BB962C8B-B14F-4D97-AF65-F5344CB8AC3E}">
        <p14:creationId xmlns:p14="http://schemas.microsoft.com/office/powerpoint/2010/main" val="405029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713" y="1355528"/>
            <a:ext cx="10817087" cy="4880019"/>
          </a:xfrm>
        </p:spPr>
        <p:txBody>
          <a:bodyPr>
            <a:normAutofit/>
          </a:bodyPr>
          <a:lstStyle/>
          <a:p>
            <a:r>
              <a:rPr lang="en-US" sz="2000" dirty="0"/>
              <a:t>Commercial vital sign (heart rate and respiration) detection systems traditionally wearable</a:t>
            </a:r>
          </a:p>
          <a:p>
            <a:r>
              <a:rPr lang="en-US" sz="2000" dirty="0"/>
              <a:t>Not feasible in all scenarios</a:t>
            </a:r>
          </a:p>
          <a:p>
            <a:pPr lvl="1"/>
            <a:r>
              <a:rPr lang="en-US" sz="1800" dirty="0"/>
              <a:t>Track vital signs of bed ridden patients to detect problems in breathing and sudden changes in heart rate</a:t>
            </a:r>
          </a:p>
          <a:p>
            <a:pPr lvl="2"/>
            <a:r>
              <a:rPr lang="en-US" sz="1600" dirty="0"/>
              <a:t>Even more important in case of burn victims and newborn babies</a:t>
            </a:r>
          </a:p>
          <a:p>
            <a:r>
              <a:rPr lang="en-US" sz="2000" dirty="0"/>
              <a:t>Applicable to numerous scenarios:</a:t>
            </a:r>
          </a:p>
          <a:p>
            <a:pPr lvl="1"/>
            <a:r>
              <a:rPr lang="en-US" sz="1800" dirty="0"/>
              <a:t>Track vital signs of drivers </a:t>
            </a:r>
          </a:p>
          <a:p>
            <a:pPr lvl="1"/>
            <a:r>
              <a:rPr lang="en-US" sz="1800" dirty="0"/>
              <a:t>Locating  survivors in search and rescue missions</a:t>
            </a:r>
          </a:p>
        </p:txBody>
      </p:sp>
      <p:sp>
        <p:nvSpPr>
          <p:cNvPr id="4" name="Footer Placeholder 3"/>
          <p:cNvSpPr>
            <a:spLocks noGrp="1"/>
          </p:cNvSpPr>
          <p:nvPr>
            <p:ph type="ftr" sz="quarter" idx="11"/>
          </p:nvPr>
        </p:nvSpPr>
        <p:spPr/>
        <p:txBody>
          <a:bodyPr/>
          <a:lstStyle/>
          <a:p>
            <a:r>
              <a:rPr lang="en-US"/>
              <a:t>SRC Select Disclosure</a:t>
            </a:r>
            <a:endParaRPr lang="en-US" dirty="0"/>
          </a:p>
        </p:txBody>
      </p:sp>
      <p:grpSp>
        <p:nvGrpSpPr>
          <p:cNvPr id="5" name="Group 4"/>
          <p:cNvGrpSpPr/>
          <p:nvPr/>
        </p:nvGrpSpPr>
        <p:grpSpPr>
          <a:xfrm>
            <a:off x="1516862" y="3789953"/>
            <a:ext cx="4348942" cy="1471529"/>
            <a:chOff x="384313" y="1311965"/>
            <a:chExt cx="5817704" cy="2117035"/>
          </a:xfrm>
        </p:grpSpPr>
        <p:pic>
          <p:nvPicPr>
            <p:cNvPr id="6" name="Picture 5">
              <a:extLst>
                <a:ext uri="{FF2B5EF4-FFF2-40B4-BE49-F238E27FC236}">
                  <a16:creationId xmlns:a16="http://schemas.microsoft.com/office/drawing/2014/main" id="{1AFD0B87-31EE-5441-911C-E1C6A0C77C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92" r="16849" b="9081"/>
            <a:stretch/>
          </p:blipFill>
          <p:spPr>
            <a:xfrm>
              <a:off x="498764" y="1441693"/>
              <a:ext cx="1785208" cy="1699569"/>
            </a:xfrm>
            <a:prstGeom prst="rect">
              <a:avLst/>
            </a:prstGeom>
          </p:spPr>
        </p:pic>
        <p:pic>
          <p:nvPicPr>
            <p:cNvPr id="7" name="Picture 6">
              <a:extLst>
                <a:ext uri="{FF2B5EF4-FFF2-40B4-BE49-F238E27FC236}">
                  <a16:creationId xmlns:a16="http://schemas.microsoft.com/office/drawing/2014/main" id="{C42F9591-0F57-164F-8BC7-ED03AC5AC63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85" t="17320" r="11078" b="24793"/>
            <a:stretch/>
          </p:blipFill>
          <p:spPr>
            <a:xfrm>
              <a:off x="2316118" y="1958558"/>
              <a:ext cx="1954094" cy="823848"/>
            </a:xfrm>
            <a:prstGeom prst="rect">
              <a:avLst/>
            </a:prstGeom>
          </p:spPr>
        </p:pic>
        <p:pic>
          <p:nvPicPr>
            <p:cNvPr id="8" name="Picture 7">
              <a:extLst>
                <a:ext uri="{FF2B5EF4-FFF2-40B4-BE49-F238E27FC236}">
                  <a16:creationId xmlns:a16="http://schemas.microsoft.com/office/drawing/2014/main" id="{C24F8FD6-996B-CD43-A00D-57EB7650D1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269" y="1441693"/>
              <a:ext cx="1526731" cy="1699569"/>
            </a:xfrm>
            <a:prstGeom prst="rect">
              <a:avLst/>
            </a:prstGeom>
          </p:spPr>
        </p:pic>
        <p:sp>
          <p:nvSpPr>
            <p:cNvPr id="9" name="Rectangle 8">
              <a:extLst>
                <a:ext uri="{FF2B5EF4-FFF2-40B4-BE49-F238E27FC236}">
                  <a16:creationId xmlns:a16="http://schemas.microsoft.com/office/drawing/2014/main" id="{8701D6EA-9543-F141-B24B-A06D75211449}"/>
                </a:ext>
              </a:extLst>
            </p:cNvPr>
            <p:cNvSpPr/>
            <p:nvPr/>
          </p:nvSpPr>
          <p:spPr>
            <a:xfrm>
              <a:off x="384313" y="1311965"/>
              <a:ext cx="5817704" cy="2117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60E17B5-904A-A14D-A6E7-54374BDA76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9206" y="4551189"/>
            <a:ext cx="1926027" cy="1188720"/>
          </a:xfrm>
          <a:prstGeom prst="rect">
            <a:avLst/>
          </a:prstGeom>
          <a:ln>
            <a:noFill/>
          </a:ln>
        </p:spPr>
      </p:pic>
      <p:pic>
        <p:nvPicPr>
          <p:cNvPr id="11" name="Picture 10">
            <a:extLst>
              <a:ext uri="{FF2B5EF4-FFF2-40B4-BE49-F238E27FC236}">
                <a16:creationId xmlns:a16="http://schemas.microsoft.com/office/drawing/2014/main" id="{59DA5A31-E699-1F43-A783-1E017D5FF0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1696" y="4525718"/>
            <a:ext cx="1416558" cy="1188720"/>
          </a:xfrm>
          <a:prstGeom prst="rect">
            <a:avLst/>
          </a:prstGeom>
          <a:ln>
            <a:noFill/>
          </a:ln>
        </p:spPr>
      </p:pic>
      <p:pic>
        <p:nvPicPr>
          <p:cNvPr id="12" name="Picture 11" descr="A picture containing shape&#10;&#10;Description automatically generated">
            <a:extLst>
              <a:ext uri="{FF2B5EF4-FFF2-40B4-BE49-F238E27FC236}">
                <a16:creationId xmlns:a16="http://schemas.microsoft.com/office/drawing/2014/main" id="{225BCD86-986A-8F44-95D5-E4F4129C86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2038" y="4551189"/>
            <a:ext cx="1245326" cy="1188720"/>
          </a:xfrm>
          <a:prstGeom prst="rect">
            <a:avLst/>
          </a:prstGeom>
          <a:ln>
            <a:noFill/>
          </a:ln>
        </p:spPr>
      </p:pic>
      <p:sp>
        <p:nvSpPr>
          <p:cNvPr id="14" name="Rectangle 13">
            <a:extLst>
              <a:ext uri="{FF2B5EF4-FFF2-40B4-BE49-F238E27FC236}">
                <a16:creationId xmlns:a16="http://schemas.microsoft.com/office/drawing/2014/main" id="{8701D6EA-9543-F141-B24B-A06D75211449}"/>
              </a:ext>
            </a:extLst>
          </p:cNvPr>
          <p:cNvSpPr/>
          <p:nvPr/>
        </p:nvSpPr>
        <p:spPr>
          <a:xfrm>
            <a:off x="6625504" y="4364005"/>
            <a:ext cx="4348942" cy="1471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5C370CF4-2F1E-CE4E-9B00-3BF0EA831A32}"/>
              </a:ext>
            </a:extLst>
          </p:cNvPr>
          <p:cNvSpPr>
            <a:spLocks noGrp="1"/>
          </p:cNvSpPr>
          <p:nvPr>
            <p:ph type="title"/>
          </p:nvPr>
        </p:nvSpPr>
        <p:spPr>
          <a:xfrm>
            <a:off x="1242391" y="140237"/>
            <a:ext cx="10111410" cy="969484"/>
          </a:xfrm>
        </p:spPr>
        <p:txBody>
          <a:bodyPr/>
          <a:lstStyle/>
          <a:p>
            <a:r>
              <a:rPr lang="en-US" dirty="0">
                <a:solidFill>
                  <a:srgbClr val="C00000"/>
                </a:solidFill>
              </a:rPr>
              <a:t>Motivation – Why non-contact vital signs detection?</a:t>
            </a:r>
          </a:p>
        </p:txBody>
      </p:sp>
      <p:pic>
        <p:nvPicPr>
          <p:cNvPr id="17" name="Picture 16" descr="A picture containing wall, person, indoor&#10;&#10;Description automatically generated">
            <a:extLst>
              <a:ext uri="{FF2B5EF4-FFF2-40B4-BE49-F238E27FC236}">
                <a16:creationId xmlns:a16="http://schemas.microsoft.com/office/drawing/2014/main" id="{BB09682F-151F-4699-969E-26CE818B4A90}"/>
              </a:ext>
            </a:extLst>
          </p:cNvPr>
          <p:cNvPicPr>
            <a:picLocks noChangeAspect="1"/>
          </p:cNvPicPr>
          <p:nvPr/>
        </p:nvPicPr>
        <p:blipFill rotWithShape="1">
          <a:blip r:embed="rId9"/>
          <a:srcRect l="18283" r="22887"/>
          <a:stretch/>
        </p:blipFill>
        <p:spPr>
          <a:xfrm>
            <a:off x="3316835" y="5537941"/>
            <a:ext cx="956067" cy="914400"/>
          </a:xfrm>
          <a:prstGeom prst="rect">
            <a:avLst/>
          </a:prstGeom>
          <a:ln>
            <a:solidFill>
              <a:schemeClr val="accent1"/>
            </a:solidFill>
          </a:ln>
        </p:spPr>
      </p:pic>
      <p:pic>
        <p:nvPicPr>
          <p:cNvPr id="18" name="Picture 17" descr="A close up of a wrist watch&#10;&#10;Description automatically generated with medium confidence">
            <a:extLst>
              <a:ext uri="{FF2B5EF4-FFF2-40B4-BE49-F238E27FC236}">
                <a16:creationId xmlns:a16="http://schemas.microsoft.com/office/drawing/2014/main" id="{390E55BC-D458-47B8-A5C4-5572E3E4D605}"/>
              </a:ext>
            </a:extLst>
          </p:cNvPr>
          <p:cNvPicPr>
            <a:picLocks noChangeAspect="1"/>
          </p:cNvPicPr>
          <p:nvPr/>
        </p:nvPicPr>
        <p:blipFill rotWithShape="1">
          <a:blip r:embed="rId10"/>
          <a:srcRect l="14697" r="11539"/>
          <a:stretch/>
        </p:blipFill>
        <p:spPr>
          <a:xfrm>
            <a:off x="4440739" y="5537941"/>
            <a:ext cx="1124164" cy="914400"/>
          </a:xfrm>
          <a:prstGeom prst="rect">
            <a:avLst/>
          </a:prstGeom>
          <a:ln>
            <a:solidFill>
              <a:schemeClr val="accent1"/>
            </a:solidFill>
          </a:ln>
        </p:spPr>
      </p:pic>
      <p:pic>
        <p:nvPicPr>
          <p:cNvPr id="19" name="Picture 18" descr="A picture containing person, indoor&#10;&#10;Description automatically generated">
            <a:extLst>
              <a:ext uri="{FF2B5EF4-FFF2-40B4-BE49-F238E27FC236}">
                <a16:creationId xmlns:a16="http://schemas.microsoft.com/office/drawing/2014/main" id="{001AC1CE-88CD-482B-9BF6-3D0C42FAE749}"/>
              </a:ext>
            </a:extLst>
          </p:cNvPr>
          <p:cNvPicPr>
            <a:picLocks noChangeAspect="1"/>
          </p:cNvPicPr>
          <p:nvPr/>
        </p:nvPicPr>
        <p:blipFill rotWithShape="1">
          <a:blip r:embed="rId11"/>
          <a:srcRect l="32164"/>
          <a:stretch/>
        </p:blipFill>
        <p:spPr>
          <a:xfrm>
            <a:off x="1921384" y="5537941"/>
            <a:ext cx="1181506" cy="914400"/>
          </a:xfrm>
          <a:prstGeom prst="rect">
            <a:avLst/>
          </a:prstGeom>
          <a:ln>
            <a:solidFill>
              <a:schemeClr val="accent1"/>
            </a:solidFill>
          </a:ln>
        </p:spPr>
      </p:pic>
      <p:sp>
        <p:nvSpPr>
          <p:cNvPr id="20" name="Rectangle 19">
            <a:extLst>
              <a:ext uri="{FF2B5EF4-FFF2-40B4-BE49-F238E27FC236}">
                <a16:creationId xmlns:a16="http://schemas.microsoft.com/office/drawing/2014/main" id="{8DDBEAE4-10A3-4846-994E-79E136910D73}"/>
              </a:ext>
            </a:extLst>
          </p:cNvPr>
          <p:cNvSpPr/>
          <p:nvPr/>
        </p:nvSpPr>
        <p:spPr>
          <a:xfrm>
            <a:off x="1681946" y="5344494"/>
            <a:ext cx="3981563" cy="125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54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Vital Signs Detection Using FMCW Radars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2791" y="1773200"/>
                <a:ext cx="6406706" cy="2008227"/>
              </a:xfrm>
              <a:ln w="12700">
                <a:solidFill>
                  <a:schemeClr val="tx1"/>
                </a:solidFill>
              </a:ln>
            </p:spPr>
            <p:txBody>
              <a:bodyPr>
                <a:normAutofit fontScale="92500" lnSpcReduction="10000"/>
              </a:bodyPr>
              <a:lstStyle/>
              <a:p>
                <a:endParaRPr lang="en-US" sz="1400" dirty="0">
                  <a:latin typeface="Cambria Math" panose="02040503050406030204" pitchFamily="18" charset="0"/>
                </a:endParaRPr>
              </a:p>
              <a:p>
                <a:r>
                  <a:rPr lang="en-US" sz="1400" dirty="0">
                    <a:latin typeface="Cambria Math" panose="02040503050406030204" pitchFamily="18" charset="0"/>
                  </a:rPr>
                  <a:t>Transmit a FMCW chirp signal</a:t>
                </a:r>
                <a14:m>
                  <m:oMath xmlns:m="http://schemas.openxmlformats.org/officeDocument/2006/math">
                    <m:r>
                      <a:rPr lang="en-US" sz="1200" b="0" i="0"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𝑇𝑥</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𝑗</m:t>
                            </m:r>
                            <m:r>
                              <a:rPr lang="en-US" sz="1200" b="0" i="1" smtClean="0">
                                <a:latin typeface="Cambria Math" panose="02040503050406030204" pitchFamily="18" charset="0"/>
                              </a:rPr>
                              <m:t> </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2</m:t>
                                </m:r>
                                <m:r>
                                  <a:rPr lang="en-US" sz="1200" b="0" i="1" smtClean="0">
                                    <a:latin typeface="Cambria Math" panose="02040503050406030204" pitchFamily="18" charset="0"/>
                                  </a:rPr>
                                  <m:t>𝜋</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𝑜</m:t>
                                    </m:r>
                                  </m:sub>
                                </m:sSub>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𝜋𝜇</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𝑡</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r>
                                  <a:rPr lang="en-US" sz="1200" b="0" i="1" smtClean="0">
                                    <a:latin typeface="Cambria Math" panose="02040503050406030204" pitchFamily="18" charset="0"/>
                                  </a:rPr>
                                  <m:t>𝜙</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e>
                            </m:d>
                          </m:e>
                        </m:d>
                      </m:e>
                    </m:func>
                  </m:oMath>
                </a14:m>
                <a:endParaRPr lang="en-US" sz="1200" b="0" dirty="0"/>
              </a:p>
              <a:p>
                <a:r>
                  <a:rPr lang="en-US" sz="1400" dirty="0">
                    <a:latin typeface="Cambria Math" panose="02040503050406030204" pitchFamily="18" charset="0"/>
                  </a:rPr>
                  <a:t>Signal reflected from subject and a delayed version is received by the receiver</a:t>
                </a:r>
                <a:endParaRPr lang="en-US" sz="14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𝑅𝑥</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𝐵</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𝑇𝑥</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𝜏</m:t>
                          </m:r>
                        </m:e>
                      </m:d>
                      <m:r>
                        <a:rPr lang="en-US" sz="1400" b="0" i="1" smtClean="0">
                          <a:latin typeface="Cambria Math" panose="02040503050406030204" pitchFamily="18" charset="0"/>
                        </a:rPr>
                        <m:t>=</m:t>
                      </m:r>
                      <m:r>
                        <a:rPr lang="en-US" sz="1400" b="0" i="1" smtClean="0">
                          <a:latin typeface="Cambria Math" panose="02040503050406030204" pitchFamily="18" charset="0"/>
                        </a:rPr>
                        <m:t>𝐵</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exp</m:t>
                          </m:r>
                        </m:fName>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𝑗</m:t>
                              </m:r>
                              <m:r>
                                <a:rPr lang="en-US" sz="1400" i="1">
                                  <a:latin typeface="Cambria Math" panose="02040503050406030204" pitchFamily="18" charset="0"/>
                                </a:rPr>
                                <m:t> </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2</m:t>
                                  </m:r>
                                  <m:r>
                                    <a:rPr lang="en-US" sz="1400" i="1">
                                      <a:latin typeface="Cambria Math" panose="02040503050406030204" pitchFamily="18" charset="0"/>
                                    </a:rPr>
                                    <m:t>𝜋</m:t>
                                  </m:r>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𝑜</m:t>
                                      </m:r>
                                    </m:sub>
                                  </m:sSub>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𝜏</m:t>
                                  </m:r>
                                  <m:r>
                                    <a:rPr lang="en-US" sz="1400" b="0" i="1" smtClean="0">
                                      <a:latin typeface="Cambria Math" panose="02040503050406030204" pitchFamily="18" charset="0"/>
                                    </a:rPr>
                                    <m:t>)+</m:t>
                                  </m:r>
                                  <m:r>
                                    <a:rPr lang="en-US" sz="1400" i="1">
                                      <a:latin typeface="Cambria Math" panose="02040503050406030204" pitchFamily="18" charset="0"/>
                                    </a:rPr>
                                    <m:t>𝜋𝜇</m:t>
                                  </m:r>
                                  <m:sSup>
                                    <m:sSupPr>
                                      <m:ctrlPr>
                                        <a:rPr lang="en-US" sz="1400" i="1">
                                          <a:latin typeface="Cambria Math" panose="02040503050406030204" pitchFamily="18" charset="0"/>
                                        </a:rPr>
                                      </m:ctrlPr>
                                    </m:sSupPr>
                                    <m:e>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𝜏</m:t>
                                      </m:r>
                                      <m:r>
                                        <a:rPr lang="en-US" sz="1400" b="0" i="1" smtClean="0">
                                          <a:latin typeface="Cambria Math" panose="02040503050406030204" pitchFamily="18" charset="0"/>
                                        </a:rPr>
                                        <m:t>)</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𝜙</m:t>
                                  </m:r>
                                  <m:d>
                                    <m:dPr>
                                      <m:ctrlPr>
                                        <a:rPr lang="en-US" sz="1400" i="1">
                                          <a:latin typeface="Cambria Math" panose="02040503050406030204" pitchFamily="18" charset="0"/>
                                        </a:rPr>
                                      </m:ctrlPr>
                                    </m:dPr>
                                    <m:e>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𝜏</m:t>
                                      </m:r>
                                    </m:e>
                                  </m:d>
                                </m:e>
                              </m:d>
                            </m:e>
                          </m:d>
                        </m:e>
                      </m:func>
                    </m:oMath>
                  </m:oMathPara>
                </a14:m>
                <a:endParaRPr lang="en-US" sz="1400" dirty="0"/>
              </a:p>
              <a:p>
                <a:r>
                  <a:rPr lang="en-US" sz="1400" dirty="0">
                    <a:latin typeface="Cambria Math" panose="02040503050406030204" pitchFamily="18" charset="0"/>
                    <a:ea typeface="Cambria Math" panose="02040503050406030204" pitchFamily="18" charset="0"/>
                  </a:rPr>
                  <a:t>The two are ‘mixed’, giving an IF signal, which contains information about the range and location of the subject</a:t>
                </a:r>
              </a:p>
              <a:p>
                <a:r>
                  <a:rPr lang="en-US" sz="1400" dirty="0">
                    <a:latin typeface="Cambria Math" panose="02040503050406030204" pitchFamily="18" charset="0"/>
                    <a:ea typeface="Cambria Math" panose="02040503050406030204" pitchFamily="18" charset="0"/>
                  </a:rPr>
                  <a:t>The phase changes caused by breathing and heart rates evaluated to extract vital signs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2791" y="1773200"/>
                <a:ext cx="6406706" cy="2008227"/>
              </a:xfrm>
              <a:blipFill>
                <a:blip r:embed="rId2"/>
                <a:stretch>
                  <a:fillRect/>
                </a:stretch>
              </a:blipFill>
              <a:ln w="12700">
                <a:solidFill>
                  <a:schemeClr val="tx1"/>
                </a:solidFill>
              </a:ln>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SRC Select Disclosure</a:t>
            </a:r>
            <a:endParaRPr lang="en-US" dirty="0"/>
          </a:p>
        </p:txBody>
      </p:sp>
      <mc:AlternateContent xmlns:mc="http://schemas.openxmlformats.org/markup-compatibility/2006" xmlns:a14="http://schemas.microsoft.com/office/drawing/2010/main">
        <mc:Choice Requires="a14">
          <p:sp>
            <p:nvSpPr>
              <p:cNvPr id="51" name="TextBox 50"/>
              <p:cNvSpPr txBox="1"/>
              <p:nvPr/>
            </p:nvSpPr>
            <p:spPr>
              <a:xfrm>
                <a:off x="513917" y="4239798"/>
                <a:ext cx="5703059" cy="374270"/>
              </a:xfrm>
              <a:prstGeom prst="rect">
                <a:avLst/>
              </a:prstGeom>
              <a:noFill/>
            </p:spPr>
            <p:txBody>
              <a:bodyPr wrap="square" rtlCol="0">
                <a:spAutoFit/>
              </a:bodyPr>
              <a:lstStyle/>
              <a:p>
                <a:r>
                  <a:rPr lang="en-US" dirty="0"/>
                  <a:t>After ADC sampling, the IF signal at </a:t>
                </a:r>
                <a14:m>
                  <m:oMath xmlns:m="http://schemas.openxmlformats.org/officeDocument/2006/math">
                    <m:sSup>
                      <m:sSupPr>
                        <m:ctrlPr>
                          <a:rPr lang="en-US" i="1">
                            <a:latin typeface="Cambria Math" panose="02040503050406030204" pitchFamily="18" charset="0"/>
                          </a:rPr>
                        </m:ctrlPr>
                      </m:sSupPr>
                      <m:e>
                        <m:r>
                          <a:rPr lang="en-US" i="1">
                            <a:latin typeface="Cambria Math"/>
                          </a:rPr>
                          <m:t>𝑖</m:t>
                        </m:r>
                      </m:e>
                      <m:sup>
                        <m:r>
                          <a:rPr lang="en-US" i="1">
                            <a:latin typeface="Cambria Math"/>
                          </a:rPr>
                          <m:t>𝑡h</m:t>
                        </m:r>
                      </m:sup>
                    </m:sSup>
                  </m:oMath>
                </a14:m>
                <a:r>
                  <a:rPr lang="en-US" dirty="0"/>
                  <a:t> receive element is </a:t>
                </a:r>
              </a:p>
            </p:txBody>
          </p:sp>
        </mc:Choice>
        <mc:Fallback xmlns="">
          <p:sp>
            <p:nvSpPr>
              <p:cNvPr id="51" name="TextBox 50"/>
              <p:cNvSpPr txBox="1">
                <a:spLocks noRot="1" noChangeAspect="1" noMove="1" noResize="1" noEditPoints="1" noAdjustHandles="1" noChangeArrowheads="1" noChangeShapeType="1" noTextEdit="1"/>
              </p:cNvSpPr>
              <p:nvPr/>
            </p:nvSpPr>
            <p:spPr>
              <a:xfrm>
                <a:off x="513917" y="4239798"/>
                <a:ext cx="5703059" cy="374270"/>
              </a:xfrm>
              <a:prstGeom prst="rect">
                <a:avLst/>
              </a:prstGeom>
              <a:blipFill>
                <a:blip r:embed="rId3"/>
                <a:stretch>
                  <a:fillRect l="-855" t="-8197" b="-26230"/>
                </a:stretch>
              </a:blipFill>
            </p:spPr>
            <p:txBody>
              <a:bodyPr/>
              <a:lstStyle/>
              <a:p>
                <a:r>
                  <a:rPr lang="en-US">
                    <a:noFill/>
                  </a:rPr>
                  <a:t> </a:t>
                </a:r>
              </a:p>
            </p:txBody>
          </p:sp>
        </mc:Fallback>
      </mc:AlternateContent>
      <p:grpSp>
        <p:nvGrpSpPr>
          <p:cNvPr id="52" name="Group 51"/>
          <p:cNvGrpSpPr/>
          <p:nvPr/>
        </p:nvGrpSpPr>
        <p:grpSpPr>
          <a:xfrm>
            <a:off x="-157308" y="4555255"/>
            <a:ext cx="8698727" cy="1978910"/>
            <a:chOff x="135767" y="4993455"/>
            <a:chExt cx="8698727" cy="1978910"/>
          </a:xfrm>
        </p:grpSpPr>
        <mc:AlternateContent xmlns:mc="http://schemas.openxmlformats.org/markup-compatibility/2006" xmlns:a14="http://schemas.microsoft.com/office/drawing/2010/main">
          <mc:Choice Requires="a14">
            <p:sp>
              <p:nvSpPr>
                <p:cNvPr id="53" name="TextBox 52"/>
                <p:cNvSpPr txBox="1"/>
                <p:nvPr/>
              </p:nvSpPr>
              <p:spPr>
                <a:xfrm>
                  <a:off x="135767" y="4998991"/>
                  <a:ext cx="8698727" cy="17597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𝑦</m:t>
                            </m:r>
                          </m:e>
                          <m:sub>
                            <m:r>
                              <a:rPr lang="en-US" i="1">
                                <a:latin typeface="Cambria Math"/>
                              </a:rPr>
                              <m:t>𝑖</m:t>
                            </m:r>
                          </m:sub>
                        </m:sSub>
                        <m:d>
                          <m:dPr>
                            <m:ctrlPr>
                              <a:rPr lang="en-US" i="1">
                                <a:latin typeface="Cambria Math" panose="02040503050406030204" pitchFamily="18" charset="0"/>
                              </a:rPr>
                            </m:ctrlPr>
                          </m:dPr>
                          <m:e>
                            <m:r>
                              <a:rPr lang="en-US" i="1">
                                <a:solidFill>
                                  <a:srgbClr val="7030A0"/>
                                </a:solidFill>
                                <a:latin typeface="Cambria Math"/>
                              </a:rPr>
                              <m:t>𝑚</m:t>
                            </m:r>
                            <m:r>
                              <a:rPr lang="en-US" i="1">
                                <a:latin typeface="Cambria Math"/>
                              </a:rPr>
                              <m:t>,</m:t>
                            </m:r>
                            <m:r>
                              <a:rPr lang="en-US" i="1">
                                <a:solidFill>
                                  <a:srgbClr val="FF0000"/>
                                </a:solidFill>
                                <a:latin typeface="Cambria Math"/>
                              </a:rPr>
                              <m:t>𝑝</m:t>
                            </m:r>
                          </m:e>
                        </m:d>
                        <m:r>
                          <a:rPr lang="en-US" i="1">
                            <a:latin typeface="Cambria Math"/>
                          </a:rPr>
                          <m:t>= </m:t>
                        </m:r>
                        <m:nary>
                          <m:naryPr>
                            <m:chr m:val="∑"/>
                            <m:ctrlPr>
                              <a:rPr lang="en-US" i="1">
                                <a:latin typeface="Cambria Math" panose="02040503050406030204" pitchFamily="18" charset="0"/>
                              </a:rPr>
                            </m:ctrlPr>
                          </m:naryPr>
                          <m:sub>
                            <m:r>
                              <m:rPr>
                                <m:brk m:alnAt="23"/>
                              </m:rPr>
                              <a:rPr lang="en-US" i="1">
                                <a:latin typeface="Cambria Math"/>
                              </a:rPr>
                              <m:t>𝑛</m:t>
                            </m:r>
                            <m:r>
                              <a:rPr lang="en-US" i="1">
                                <a:latin typeface="Cambria Math"/>
                              </a:rPr>
                              <m:t>=1</m:t>
                            </m:r>
                          </m:sub>
                          <m:sup>
                            <m:r>
                              <a:rPr lang="en-US" i="1">
                                <a:latin typeface="Cambria Math"/>
                              </a:rPr>
                              <m:t>𝐾</m:t>
                            </m:r>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𝑛</m:t>
                                </m:r>
                              </m:sub>
                            </m:sSub>
                            <m:r>
                              <a:rPr lang="en-US" i="1">
                                <a:latin typeface="Cambria Math"/>
                              </a:rPr>
                              <m:t>𝑒𝑥𝑝</m:t>
                            </m:r>
                            <m:d>
                              <m:dPr>
                                <m:begChr m:val="{"/>
                                <m:endChr m:val="}"/>
                                <m:ctrlPr>
                                  <a:rPr lang="en-US" i="1">
                                    <a:latin typeface="Cambria Math" panose="02040503050406030204" pitchFamily="18" charset="0"/>
                                  </a:rPr>
                                </m:ctrlPr>
                              </m:dPr>
                              <m:e>
                                <m:r>
                                  <a:rPr lang="en-US" i="1">
                                    <a:latin typeface="Cambria Math"/>
                                  </a:rPr>
                                  <m:t>𝑗</m:t>
                                </m:r>
                                <m:r>
                                  <a:rPr lang="en-US" i="1">
                                    <a:latin typeface="Cambria Math"/>
                                  </a:rPr>
                                  <m:t>2</m:t>
                                </m:r>
                                <m:r>
                                  <a:rPr lang="en-US" i="1">
                                    <a:latin typeface="Cambria Math"/>
                                  </a:rPr>
                                  <m:t>𝜋</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2</m:t>
                                            </m:r>
                                            <m:r>
                                              <a:rPr lang="en-US" i="1">
                                                <a:latin typeface="Cambria Math"/>
                                              </a:rPr>
                                              <m:t>𝜇</m:t>
                                            </m:r>
                                            <m:sSub>
                                              <m:sSubPr>
                                                <m:ctrlPr>
                                                  <a:rPr lang="en-US" i="1">
                                                    <a:latin typeface="Cambria Math" panose="02040503050406030204" pitchFamily="18" charset="0"/>
                                                  </a:rPr>
                                                </m:ctrlPr>
                                              </m:sSubPr>
                                              <m:e>
                                                <m:r>
                                                  <a:rPr lang="en-US" i="1">
                                                    <a:latin typeface="Cambria Math"/>
                                                  </a:rPr>
                                                  <m:t>𝑅</m:t>
                                                </m:r>
                                              </m:e>
                                              <m:sub>
                                                <m:r>
                                                  <a:rPr lang="en-US" i="1">
                                                    <a:latin typeface="Cambria Math"/>
                                                  </a:rPr>
                                                  <m:t>𝑛</m:t>
                                                </m:r>
                                              </m:sub>
                                            </m:sSub>
                                          </m:num>
                                          <m:den>
                                            <m:r>
                                              <a:rPr lang="en-US" i="1">
                                                <a:latin typeface="Cambria Math"/>
                                              </a:rPr>
                                              <m:t>𝑐</m:t>
                                            </m:r>
                                          </m:den>
                                        </m:f>
                                      </m:e>
                                    </m:d>
                                    <m:r>
                                      <a:rPr lang="en-US" i="1">
                                        <a:solidFill>
                                          <a:srgbClr val="FF0000"/>
                                        </a:solidFill>
                                        <a:latin typeface="Cambria Math"/>
                                      </a:rPr>
                                      <m:t>𝑝</m:t>
                                    </m:r>
                                    <m:sSub>
                                      <m:sSubPr>
                                        <m:ctrlPr>
                                          <a:rPr lang="en-US" i="1">
                                            <a:latin typeface="Cambria Math" panose="02040503050406030204" pitchFamily="18" charset="0"/>
                                          </a:rPr>
                                        </m:ctrlPr>
                                      </m:sSubPr>
                                      <m:e>
                                        <m:r>
                                          <a:rPr lang="en-US" i="1">
                                            <a:latin typeface="Cambria Math"/>
                                          </a:rPr>
                                          <m:t>𝑇</m:t>
                                        </m:r>
                                      </m:e>
                                      <m:sub>
                                        <m:r>
                                          <a:rPr lang="en-US" i="1">
                                            <a:latin typeface="Cambria Math"/>
                                          </a:rPr>
                                          <m:t>𝑠</m:t>
                                        </m:r>
                                      </m:sub>
                                    </m:sSub>
                                    <m:r>
                                      <a:rPr lang="en-US" i="1">
                                        <a:latin typeface="Cambria Math"/>
                                      </a:rPr>
                                      <m:t>+</m:t>
                                    </m:r>
                                    <m:f>
                                      <m:fPr>
                                        <m:ctrlPr>
                                          <a:rPr lang="en-US" i="1">
                                            <a:latin typeface="Cambria Math" panose="02040503050406030204" pitchFamily="18" charset="0"/>
                                          </a:rPr>
                                        </m:ctrlPr>
                                      </m:fPr>
                                      <m:num>
                                        <m:r>
                                          <a:rPr lang="en-US" i="1">
                                            <a:latin typeface="Cambria Math"/>
                                          </a:rPr>
                                          <m:t>2</m:t>
                                        </m:r>
                                        <m:sSub>
                                          <m:sSubPr>
                                            <m:ctrlPr>
                                              <a:rPr lang="en-US" i="1">
                                                <a:latin typeface="Cambria Math" panose="02040503050406030204" pitchFamily="18" charset="0"/>
                                              </a:rPr>
                                            </m:ctrlPr>
                                          </m:sSubPr>
                                          <m:e>
                                            <m:r>
                                              <a:rPr lang="en-US" i="1">
                                                <a:latin typeface="Cambria Math"/>
                                              </a:rPr>
                                              <m:t>𝑓</m:t>
                                            </m:r>
                                          </m:e>
                                          <m:sub>
                                            <m:r>
                                              <a:rPr lang="en-US" i="1">
                                                <a:latin typeface="Cambria Math"/>
                                              </a:rPr>
                                              <m:t>𝑜</m:t>
                                            </m:r>
                                          </m:sub>
                                        </m:sSub>
                                        <m:sSub>
                                          <m:sSubPr>
                                            <m:ctrlPr>
                                              <a:rPr lang="en-US" i="1">
                                                <a:latin typeface="Cambria Math" panose="02040503050406030204" pitchFamily="18" charset="0"/>
                                              </a:rPr>
                                            </m:ctrlPr>
                                          </m:sSubPr>
                                          <m:e>
                                            <m:r>
                                              <a:rPr lang="en-US" i="1">
                                                <a:latin typeface="Cambria Math"/>
                                              </a:rPr>
                                              <m:t>𝑅</m:t>
                                            </m:r>
                                          </m:e>
                                          <m:sub>
                                            <m:r>
                                              <a:rPr lang="en-US" i="1">
                                                <a:latin typeface="Cambria Math"/>
                                              </a:rPr>
                                              <m:t>𝑛</m:t>
                                            </m:r>
                                          </m:sub>
                                        </m:sSub>
                                      </m:num>
                                      <m:den>
                                        <m:r>
                                          <a:rPr lang="en-US" i="1">
                                            <a:latin typeface="Cambria Math"/>
                                          </a:rPr>
                                          <m:t>𝑐</m:t>
                                        </m:r>
                                      </m:den>
                                    </m:f>
                                    <m:r>
                                      <a:rPr lang="en-US" i="1">
                                        <a:latin typeface="Cambria Math"/>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a:rPr>
                                              <m:t>𝑖</m:t>
                                            </m:r>
                                            <m:r>
                                              <a:rPr lang="en-US" i="1">
                                                <a:latin typeface="Cambria Math"/>
                                              </a:rPr>
                                              <m:t>−1</m:t>
                                            </m:r>
                                          </m:e>
                                        </m:d>
                                        <m:sSub>
                                          <m:sSubPr>
                                            <m:ctrlPr>
                                              <a:rPr lang="en-US" i="1">
                                                <a:latin typeface="Cambria Math" panose="02040503050406030204" pitchFamily="18" charset="0"/>
                                              </a:rPr>
                                            </m:ctrlPr>
                                          </m:sSubPr>
                                          <m:e>
                                            <m:r>
                                              <a:rPr lang="en-US" i="1">
                                                <a:latin typeface="Cambria Math"/>
                                              </a:rPr>
                                              <m:t>𝑓</m:t>
                                            </m:r>
                                          </m:e>
                                          <m:sub>
                                            <m:r>
                                              <a:rPr lang="en-US" i="1">
                                                <a:latin typeface="Cambria Math"/>
                                              </a:rPr>
                                              <m:t>𝑜</m:t>
                                            </m:r>
                                          </m:sub>
                                        </m:sSub>
                                        <m:r>
                                          <a:rPr lang="en-US" i="1">
                                            <a:latin typeface="Cambria Math"/>
                                          </a:rPr>
                                          <m:t>𝑑</m:t>
                                        </m:r>
                                        <m:r>
                                          <m:rPr>
                                            <m:sty m:val="p"/>
                                          </m:rPr>
                                          <a:rPr lang="en-US">
                                            <a:latin typeface="Cambria Math"/>
                                          </a:rPr>
                                          <m:t>sin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𝜃</m:t>
                                                </m:r>
                                              </m:e>
                                              <m:sub>
                                                <m:r>
                                                  <a:rPr lang="en-US" i="1">
                                                    <a:latin typeface="Cambria Math"/>
                                                  </a:rPr>
                                                  <m:t>𝑛</m:t>
                                                </m:r>
                                              </m:sub>
                                            </m:sSub>
                                          </m:e>
                                        </m:d>
                                      </m:num>
                                      <m:den>
                                        <m:r>
                                          <a:rPr lang="en-US" i="1">
                                            <a:latin typeface="Cambria Math"/>
                                          </a:rPr>
                                          <m:t>𝑐</m:t>
                                        </m:r>
                                      </m:den>
                                    </m:f>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2</m:t>
                                            </m:r>
                                            <m:r>
                                              <a:rPr lang="en-US" i="1">
                                                <a:latin typeface="Cambria Math"/>
                                              </a:rPr>
                                              <m:t>𝑟</m:t>
                                            </m:r>
                                          </m:e>
                                          <m:sub>
                                            <m:r>
                                              <a:rPr lang="en-US" i="1">
                                                <a:latin typeface="Cambria Math"/>
                                              </a:rPr>
                                              <m:t>𝑏</m:t>
                                            </m:r>
                                            <m:r>
                                              <a:rPr lang="en-US" i="1">
                                                <a:latin typeface="Cambria Math"/>
                                              </a:rPr>
                                              <m:t>,</m:t>
                                            </m:r>
                                            <m:r>
                                              <a:rPr lang="en-US" i="1">
                                                <a:latin typeface="Cambria Math"/>
                                              </a:rPr>
                                              <m:t>𝑛</m:t>
                                            </m:r>
                                          </m:sub>
                                        </m:sSub>
                                        <m:sSub>
                                          <m:sSubPr>
                                            <m:ctrlPr>
                                              <a:rPr lang="en-US" i="1">
                                                <a:latin typeface="Cambria Math" panose="02040503050406030204" pitchFamily="18" charset="0"/>
                                              </a:rPr>
                                            </m:ctrlPr>
                                          </m:sSubPr>
                                          <m:e>
                                            <m:r>
                                              <a:rPr lang="en-US" i="1">
                                                <a:latin typeface="Cambria Math"/>
                                              </a:rPr>
                                              <m:t>𝑓</m:t>
                                            </m:r>
                                          </m:e>
                                          <m:sub>
                                            <m:r>
                                              <a:rPr lang="en-US" i="1">
                                                <a:latin typeface="Cambria Math"/>
                                              </a:rPr>
                                              <m:t>𝑜</m:t>
                                            </m:r>
                                          </m:sub>
                                        </m:sSub>
                                      </m:num>
                                      <m:den>
                                        <m:r>
                                          <a:rPr lang="en-US" i="1">
                                            <a:latin typeface="Cambria Math"/>
                                          </a:rPr>
                                          <m:t>𝑐</m:t>
                                        </m:r>
                                      </m:den>
                                    </m:f>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2</m:t>
                                            </m:r>
                                            <m:r>
                                              <a:rPr lang="en-US" i="1">
                                                <a:latin typeface="Cambria Math"/>
                                              </a:rPr>
                                              <m:t>𝜋</m:t>
                                            </m:r>
                                            <m:sSub>
                                              <m:sSubPr>
                                                <m:ctrlPr>
                                                  <a:rPr lang="en-US" i="1">
                                                    <a:latin typeface="Cambria Math" panose="02040503050406030204" pitchFamily="18" charset="0"/>
                                                  </a:rPr>
                                                </m:ctrlPr>
                                              </m:sSubPr>
                                              <m:e>
                                                <m:r>
                                                  <a:rPr lang="en-US" i="1">
                                                    <a:latin typeface="Cambria Math"/>
                                                  </a:rPr>
                                                  <m:t>𝑓</m:t>
                                                </m:r>
                                              </m:e>
                                              <m:sub>
                                                <m:r>
                                                  <a:rPr lang="en-US" i="1">
                                                    <a:latin typeface="Cambria Math"/>
                                                  </a:rPr>
                                                  <m:t>𝑏</m:t>
                                                </m:r>
                                                <m:r>
                                                  <a:rPr lang="en-US" i="1">
                                                    <a:latin typeface="Cambria Math"/>
                                                  </a:rPr>
                                                  <m:t>,</m:t>
                                                </m:r>
                                                <m:r>
                                                  <a:rPr lang="en-US" i="1">
                                                    <a:latin typeface="Cambria Math"/>
                                                  </a:rPr>
                                                  <m:t>𝑛</m:t>
                                                </m:r>
                                              </m:sub>
                                            </m:sSub>
                                            <m:d>
                                              <m:dPr>
                                                <m:ctrlPr>
                                                  <a:rPr lang="en-US" i="1">
                                                    <a:latin typeface="Cambria Math" panose="02040503050406030204" pitchFamily="18" charset="0"/>
                                                  </a:rPr>
                                                </m:ctrlPr>
                                              </m:dPr>
                                              <m:e>
                                                <m:r>
                                                  <a:rPr lang="en-US" i="1">
                                                    <a:solidFill>
                                                      <a:srgbClr val="7030A0"/>
                                                    </a:solidFill>
                                                    <a:latin typeface="Cambria Math"/>
                                                  </a:rPr>
                                                  <m:t>𝑚</m:t>
                                                </m:r>
                                                <m:sSub>
                                                  <m:sSubPr>
                                                    <m:ctrlPr>
                                                      <a:rPr lang="en-US" i="1">
                                                        <a:latin typeface="Cambria Math" panose="02040503050406030204" pitchFamily="18" charset="0"/>
                                                      </a:rPr>
                                                    </m:ctrlPr>
                                                  </m:sSubPr>
                                                  <m:e>
                                                    <m:r>
                                                      <a:rPr lang="en-US" i="1">
                                                        <a:latin typeface="Cambria Math"/>
                                                      </a:rPr>
                                                      <m:t>𝑇</m:t>
                                                    </m:r>
                                                  </m:e>
                                                  <m:sub>
                                                    <m:r>
                                                      <a:rPr lang="en-US" i="1">
                                                        <a:latin typeface="Cambria Math"/>
                                                      </a:rPr>
                                                      <m:t>𝑖𝑛𝑡</m:t>
                                                    </m:r>
                                                  </m:sub>
                                                </m:sSub>
                                                <m:r>
                                                  <a:rPr lang="en-US" i="1">
                                                    <a:latin typeface="Cambria Math"/>
                                                  </a:rPr>
                                                  <m:t>+</m:t>
                                                </m:r>
                                                <m:r>
                                                  <a:rPr lang="en-US" i="1">
                                                    <a:solidFill>
                                                      <a:srgbClr val="FF0000"/>
                                                    </a:solidFill>
                                                    <a:latin typeface="Cambria Math"/>
                                                  </a:rPr>
                                                  <m:t>𝑝</m:t>
                                                </m:r>
                                                <m:sSub>
                                                  <m:sSubPr>
                                                    <m:ctrlPr>
                                                      <a:rPr lang="en-US" i="1">
                                                        <a:latin typeface="Cambria Math" panose="02040503050406030204" pitchFamily="18" charset="0"/>
                                                      </a:rPr>
                                                    </m:ctrlPr>
                                                  </m:sSubPr>
                                                  <m:e>
                                                    <m:r>
                                                      <a:rPr lang="en-US" i="1">
                                                        <a:latin typeface="Cambria Math"/>
                                                      </a:rPr>
                                                      <m:t>𝑇</m:t>
                                                    </m:r>
                                                  </m:e>
                                                  <m:sub>
                                                    <m:r>
                                                      <a:rPr lang="en-US" i="1">
                                                        <a:latin typeface="Cambria Math"/>
                                                      </a:rPr>
                                                      <m:t>𝑠</m:t>
                                                    </m:r>
                                                  </m:sub>
                                                </m:sSub>
                                              </m:e>
                                            </m:d>
                                          </m:e>
                                        </m:d>
                                      </m:e>
                                    </m:func>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2</m:t>
                                            </m:r>
                                            <m:r>
                                              <a:rPr lang="en-US" i="1">
                                                <a:latin typeface="Cambria Math"/>
                                              </a:rPr>
                                              <m:t>𝑟</m:t>
                                            </m:r>
                                          </m:e>
                                          <m:sub>
                                            <m:r>
                                              <a:rPr lang="en-US" i="1">
                                                <a:latin typeface="Cambria Math"/>
                                              </a:rPr>
                                              <m:t>h</m:t>
                                            </m:r>
                                            <m:r>
                                              <a:rPr lang="en-US" i="1">
                                                <a:latin typeface="Cambria Math"/>
                                              </a:rPr>
                                              <m:t>,</m:t>
                                            </m:r>
                                            <m:r>
                                              <a:rPr lang="en-US" i="1">
                                                <a:latin typeface="Cambria Math"/>
                                              </a:rPr>
                                              <m:t>𝑛</m:t>
                                            </m:r>
                                          </m:sub>
                                        </m:sSub>
                                        <m:sSub>
                                          <m:sSubPr>
                                            <m:ctrlPr>
                                              <a:rPr lang="en-US" i="1">
                                                <a:latin typeface="Cambria Math" panose="02040503050406030204" pitchFamily="18" charset="0"/>
                                              </a:rPr>
                                            </m:ctrlPr>
                                          </m:sSubPr>
                                          <m:e>
                                            <m:r>
                                              <a:rPr lang="en-US" i="1">
                                                <a:latin typeface="Cambria Math"/>
                                              </a:rPr>
                                              <m:t>𝑓</m:t>
                                            </m:r>
                                          </m:e>
                                          <m:sub>
                                            <m:r>
                                              <a:rPr lang="en-US" i="1">
                                                <a:latin typeface="Cambria Math"/>
                                              </a:rPr>
                                              <m:t>𝑜</m:t>
                                            </m:r>
                                          </m:sub>
                                        </m:sSub>
                                      </m:num>
                                      <m:den>
                                        <m:r>
                                          <a:rPr lang="en-US" i="1">
                                            <a:latin typeface="Cambria Math"/>
                                          </a:rPr>
                                          <m:t>𝑐</m:t>
                                        </m:r>
                                      </m:den>
                                    </m:f>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2</m:t>
                                            </m:r>
                                            <m:r>
                                              <a:rPr lang="en-US" i="1">
                                                <a:latin typeface="Cambria Math"/>
                                              </a:rPr>
                                              <m:t>𝜋</m:t>
                                            </m:r>
                                            <m:sSub>
                                              <m:sSubPr>
                                                <m:ctrlPr>
                                                  <a:rPr lang="en-US" i="1">
                                                    <a:latin typeface="Cambria Math" panose="02040503050406030204" pitchFamily="18" charset="0"/>
                                                  </a:rPr>
                                                </m:ctrlPr>
                                              </m:sSubPr>
                                              <m:e>
                                                <m:r>
                                                  <a:rPr lang="en-US" i="1">
                                                    <a:latin typeface="Cambria Math"/>
                                                  </a:rPr>
                                                  <m:t>𝑓</m:t>
                                                </m:r>
                                              </m:e>
                                              <m:sub>
                                                <m:r>
                                                  <a:rPr lang="en-US" i="1">
                                                    <a:latin typeface="Cambria Math"/>
                                                  </a:rPr>
                                                  <m:t>h</m:t>
                                                </m:r>
                                                <m:r>
                                                  <a:rPr lang="en-US" i="1">
                                                    <a:latin typeface="Cambria Math"/>
                                                  </a:rPr>
                                                  <m:t>,</m:t>
                                                </m:r>
                                                <m:r>
                                                  <a:rPr lang="en-US" i="1">
                                                    <a:latin typeface="Cambria Math"/>
                                                  </a:rPr>
                                                  <m:t>𝑛</m:t>
                                                </m:r>
                                              </m:sub>
                                            </m:sSub>
                                            <m:d>
                                              <m:dPr>
                                                <m:ctrlPr>
                                                  <a:rPr lang="en-US" i="1">
                                                    <a:latin typeface="Cambria Math" panose="02040503050406030204" pitchFamily="18" charset="0"/>
                                                  </a:rPr>
                                                </m:ctrlPr>
                                              </m:dPr>
                                              <m:e>
                                                <m:r>
                                                  <a:rPr lang="en-US" i="1">
                                                    <a:solidFill>
                                                      <a:srgbClr val="7030A0"/>
                                                    </a:solidFill>
                                                    <a:latin typeface="Cambria Math"/>
                                                  </a:rPr>
                                                  <m:t>𝑚</m:t>
                                                </m:r>
                                                <m:sSub>
                                                  <m:sSubPr>
                                                    <m:ctrlPr>
                                                      <a:rPr lang="en-US" i="1">
                                                        <a:latin typeface="Cambria Math" panose="02040503050406030204" pitchFamily="18" charset="0"/>
                                                      </a:rPr>
                                                    </m:ctrlPr>
                                                  </m:sSubPr>
                                                  <m:e>
                                                    <m:r>
                                                      <a:rPr lang="en-US" i="1">
                                                        <a:latin typeface="Cambria Math"/>
                                                      </a:rPr>
                                                      <m:t>𝑇</m:t>
                                                    </m:r>
                                                  </m:e>
                                                  <m:sub>
                                                    <m:r>
                                                      <a:rPr lang="en-US" i="1">
                                                        <a:latin typeface="Cambria Math"/>
                                                      </a:rPr>
                                                      <m:t>𝑖𝑛𝑡</m:t>
                                                    </m:r>
                                                  </m:sub>
                                                </m:sSub>
                                                <m:r>
                                                  <a:rPr lang="en-US" i="1">
                                                    <a:latin typeface="Cambria Math"/>
                                                  </a:rPr>
                                                  <m:t>+</m:t>
                                                </m:r>
                                                <m:r>
                                                  <a:rPr lang="en-US" i="1">
                                                    <a:solidFill>
                                                      <a:srgbClr val="FF0000"/>
                                                    </a:solidFill>
                                                    <a:latin typeface="Cambria Math"/>
                                                  </a:rPr>
                                                  <m:t>𝑝</m:t>
                                                </m:r>
                                                <m:sSub>
                                                  <m:sSubPr>
                                                    <m:ctrlPr>
                                                      <a:rPr lang="en-US" i="1">
                                                        <a:latin typeface="Cambria Math" panose="02040503050406030204" pitchFamily="18" charset="0"/>
                                                      </a:rPr>
                                                    </m:ctrlPr>
                                                  </m:sSubPr>
                                                  <m:e>
                                                    <m:r>
                                                      <a:rPr lang="en-US" i="1">
                                                        <a:latin typeface="Cambria Math"/>
                                                      </a:rPr>
                                                      <m:t>𝑇</m:t>
                                                    </m:r>
                                                  </m:e>
                                                  <m:sub>
                                                    <m:r>
                                                      <a:rPr lang="en-US" i="1">
                                                        <a:latin typeface="Cambria Math"/>
                                                      </a:rPr>
                                                      <m:t>𝑠</m:t>
                                                    </m:r>
                                                  </m:sub>
                                                </m:sSub>
                                              </m:e>
                                            </m:d>
                                          </m:e>
                                        </m:d>
                                        <m:r>
                                          <a:rPr lang="en-US" b="0" i="1" smtClean="0">
                                            <a:latin typeface="Cambria Math" panose="02040503050406030204" pitchFamily="18" charset="0"/>
                                          </a:rPr>
                                          <m:t> </m:t>
                                        </m:r>
                                      </m:e>
                                    </m:func>
                                  </m:e>
                                </m:d>
                              </m:e>
                            </m:d>
                          </m:e>
                        </m:nary>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35767" y="4998991"/>
                  <a:ext cx="8698727" cy="1759712"/>
                </a:xfrm>
                <a:prstGeom prst="rect">
                  <a:avLst/>
                </a:prstGeom>
                <a:blipFill>
                  <a:blip r:embed="rId4"/>
                  <a:stretch>
                    <a:fillRect/>
                  </a:stretch>
                </a:blipFill>
              </p:spPr>
              <p:txBody>
                <a:bodyPr/>
                <a:lstStyle/>
                <a:p>
                  <a:r>
                    <a:rPr lang="en-US">
                      <a:noFill/>
                    </a:rPr>
                    <a:t> </a:t>
                  </a:r>
                </a:p>
              </p:txBody>
            </p:sp>
          </mc:Fallback>
        </mc:AlternateContent>
        <p:sp>
          <p:nvSpPr>
            <p:cNvPr id="54" name="Rectangle 53"/>
            <p:cNvSpPr/>
            <p:nvPr/>
          </p:nvSpPr>
          <p:spPr>
            <a:xfrm>
              <a:off x="2778580" y="5407788"/>
              <a:ext cx="1197214" cy="61907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017432" y="5362787"/>
              <a:ext cx="1829593" cy="61907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94052" y="6115709"/>
              <a:ext cx="3295674" cy="5312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598349" y="6115903"/>
              <a:ext cx="3239893" cy="5312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2987294" y="5025836"/>
              <a:ext cx="764633" cy="369332"/>
            </a:xfrm>
            <a:prstGeom prst="rect">
              <a:avLst/>
            </a:prstGeom>
            <a:noFill/>
          </p:spPr>
          <p:txBody>
            <a:bodyPr wrap="none" rtlCol="0">
              <a:spAutoFit/>
            </a:bodyPr>
            <a:lstStyle/>
            <a:p>
              <a:r>
                <a:rPr lang="en-US" dirty="0">
                  <a:solidFill>
                    <a:srgbClr val="C00000"/>
                  </a:solidFill>
                </a:rPr>
                <a:t>Range</a:t>
              </a:r>
            </a:p>
          </p:txBody>
        </p:sp>
        <p:sp>
          <p:nvSpPr>
            <p:cNvPr id="59" name="TextBox 58"/>
            <p:cNvSpPr txBox="1"/>
            <p:nvPr/>
          </p:nvSpPr>
          <p:spPr>
            <a:xfrm>
              <a:off x="5578912" y="4993455"/>
              <a:ext cx="716863" cy="369332"/>
            </a:xfrm>
            <a:prstGeom prst="rect">
              <a:avLst/>
            </a:prstGeom>
            <a:noFill/>
          </p:spPr>
          <p:txBody>
            <a:bodyPr wrap="none" rtlCol="0">
              <a:spAutoFit/>
            </a:bodyPr>
            <a:lstStyle/>
            <a:p>
              <a:r>
                <a:rPr lang="en-US" dirty="0">
                  <a:solidFill>
                    <a:srgbClr val="C00000"/>
                  </a:solidFill>
                </a:rPr>
                <a:t>Angle</a:t>
              </a:r>
            </a:p>
          </p:txBody>
        </p:sp>
        <p:sp>
          <p:nvSpPr>
            <p:cNvPr id="60" name="TextBox 59"/>
            <p:cNvSpPr txBox="1"/>
            <p:nvPr/>
          </p:nvSpPr>
          <p:spPr>
            <a:xfrm>
              <a:off x="2195265" y="6575873"/>
              <a:ext cx="1093248" cy="369332"/>
            </a:xfrm>
            <a:prstGeom prst="rect">
              <a:avLst/>
            </a:prstGeom>
            <a:noFill/>
          </p:spPr>
          <p:txBody>
            <a:bodyPr wrap="none" rtlCol="0">
              <a:spAutoFit/>
            </a:bodyPr>
            <a:lstStyle/>
            <a:p>
              <a:r>
                <a:rPr lang="en-US" dirty="0">
                  <a:solidFill>
                    <a:srgbClr val="C00000"/>
                  </a:solidFill>
                </a:rPr>
                <a:t>Breathing</a:t>
              </a:r>
            </a:p>
          </p:txBody>
        </p:sp>
        <p:sp>
          <p:nvSpPr>
            <p:cNvPr id="61" name="TextBox 60"/>
            <p:cNvSpPr txBox="1"/>
            <p:nvPr/>
          </p:nvSpPr>
          <p:spPr>
            <a:xfrm>
              <a:off x="5536143" y="6603033"/>
              <a:ext cx="1165241" cy="369332"/>
            </a:xfrm>
            <a:prstGeom prst="rect">
              <a:avLst/>
            </a:prstGeom>
            <a:noFill/>
          </p:spPr>
          <p:txBody>
            <a:bodyPr wrap="square" rtlCol="0">
              <a:spAutoFit/>
            </a:bodyPr>
            <a:lstStyle/>
            <a:p>
              <a:pPr algn="ctr"/>
              <a:r>
                <a:rPr lang="en-US" dirty="0">
                  <a:solidFill>
                    <a:srgbClr val="C00000"/>
                  </a:solidFill>
                </a:rPr>
                <a:t>Heartbeat</a:t>
              </a:r>
            </a:p>
          </p:txBody>
        </p:sp>
      </p:grpSp>
      <p:sp>
        <p:nvSpPr>
          <p:cNvPr id="62" name="Rectangle 61"/>
          <p:cNvSpPr/>
          <p:nvPr/>
        </p:nvSpPr>
        <p:spPr>
          <a:xfrm>
            <a:off x="304216" y="4085432"/>
            <a:ext cx="7689272" cy="2448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247384" y="1559538"/>
            <a:ext cx="2236124" cy="374073"/>
          </a:xfrm>
          <a:prstGeom prst="rect">
            <a:avLst/>
          </a:prstGeom>
          <a:solidFill>
            <a:schemeClr val="bg1"/>
          </a:solidFill>
          <a:ln>
            <a:solidFill>
              <a:schemeClr val="tx1"/>
            </a:solidFill>
          </a:ln>
        </p:spPr>
        <p:txBody>
          <a:bodyPr wrap="square" rtlCol="0">
            <a:spAutoFit/>
          </a:bodyPr>
          <a:lstStyle/>
          <a:p>
            <a:pPr algn="ctr"/>
            <a:r>
              <a:rPr lang="en-US" dirty="0"/>
              <a:t>FMCW Signal</a:t>
            </a:r>
          </a:p>
        </p:txBody>
      </p:sp>
      <p:pic>
        <p:nvPicPr>
          <p:cNvPr id="8" name="Picture 7" descr="Graphical user interface, icon&#10;&#10;Description automatically generated">
            <a:extLst>
              <a:ext uri="{FF2B5EF4-FFF2-40B4-BE49-F238E27FC236}">
                <a16:creationId xmlns:a16="http://schemas.microsoft.com/office/drawing/2014/main" id="{9331D8AC-CC6F-436D-8A28-B90D7D3577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3810" y="1490588"/>
            <a:ext cx="3444273" cy="3743535"/>
          </a:xfrm>
          <a:prstGeom prst="rect">
            <a:avLst/>
          </a:prstGeom>
        </p:spPr>
      </p:pic>
    </p:spTree>
    <p:extLst>
      <p:ext uri="{BB962C8B-B14F-4D97-AF65-F5344CB8AC3E}">
        <p14:creationId xmlns:p14="http://schemas.microsoft.com/office/powerpoint/2010/main" val="28820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Vital Signs Detection Using </a:t>
            </a:r>
            <a:r>
              <a:rPr lang="en-US" dirty="0" err="1">
                <a:solidFill>
                  <a:srgbClr val="C00000"/>
                </a:solidFill>
              </a:rPr>
              <a:t>mmWave</a:t>
            </a:r>
            <a:r>
              <a:rPr lang="en-US" dirty="0">
                <a:solidFill>
                  <a:srgbClr val="C00000"/>
                </a:solidFill>
              </a:rPr>
              <a:t> Radars</a:t>
            </a:r>
          </a:p>
        </p:txBody>
      </p:sp>
      <p:sp>
        <p:nvSpPr>
          <p:cNvPr id="4" name="Footer Placeholder 3"/>
          <p:cNvSpPr>
            <a:spLocks noGrp="1"/>
          </p:cNvSpPr>
          <p:nvPr>
            <p:ph type="ftr" sz="quarter" idx="11"/>
          </p:nvPr>
        </p:nvSpPr>
        <p:spPr/>
        <p:txBody>
          <a:bodyPr/>
          <a:lstStyle/>
          <a:p>
            <a:r>
              <a:rPr lang="en-US"/>
              <a:t>SRC Select Disclosure</a:t>
            </a:r>
            <a:endParaRPr lang="en-US" dirty="0"/>
          </a:p>
        </p:txBody>
      </p:sp>
      <p:cxnSp>
        <p:nvCxnSpPr>
          <p:cNvPr id="5" name="Straight Arrow Connector 4"/>
          <p:cNvCxnSpPr/>
          <p:nvPr/>
        </p:nvCxnSpPr>
        <p:spPr>
          <a:xfrm>
            <a:off x="240630" y="3327508"/>
            <a:ext cx="4193310"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6687611" y="3348461"/>
                <a:ext cx="375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687611" y="3348461"/>
                <a:ext cx="375138"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62753" y="3544775"/>
                <a:ext cx="375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𝐹𝑅𝐼</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62753" y="3544775"/>
                <a:ext cx="375138" cy="369332"/>
              </a:xfrm>
              <a:prstGeom prst="rect">
                <a:avLst/>
              </a:prstGeom>
              <a:blipFill>
                <a:blip r:embed="rId3"/>
                <a:stretch>
                  <a:fillRect r="-45902"/>
                </a:stretch>
              </a:blipFill>
            </p:spPr>
            <p:txBody>
              <a:bodyPr/>
              <a:lstStyle/>
              <a:p>
                <a:r>
                  <a:rPr lang="en-US">
                    <a:noFill/>
                  </a:rPr>
                  <a:t> </a:t>
                </a:r>
              </a:p>
            </p:txBody>
          </p:sp>
        </mc:Fallback>
      </mc:AlternateContent>
      <p:cxnSp>
        <p:nvCxnSpPr>
          <p:cNvPr id="8" name="Straight Connector 7"/>
          <p:cNvCxnSpPr/>
          <p:nvPr/>
        </p:nvCxnSpPr>
        <p:spPr>
          <a:xfrm flipH="1" flipV="1">
            <a:off x="560715" y="3533127"/>
            <a:ext cx="2310681" cy="0"/>
          </a:xfrm>
          <a:prstGeom prst="line">
            <a:avLst/>
          </a:prstGeom>
          <a:ln w="22225">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60714" y="1881661"/>
            <a:ext cx="0" cy="182880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60714" y="2648819"/>
            <a:ext cx="529716" cy="678689"/>
            <a:chOff x="3478920" y="2506080"/>
            <a:chExt cx="529716" cy="678689"/>
          </a:xfrm>
        </p:grpSpPr>
        <p:cxnSp>
          <p:nvCxnSpPr>
            <p:cNvPr id="11" name="Straight Connector 10"/>
            <p:cNvCxnSpPr/>
            <p:nvPr/>
          </p:nvCxnSpPr>
          <p:spPr>
            <a:xfrm flipV="1">
              <a:off x="3478920" y="2506081"/>
              <a:ext cx="529716" cy="678688"/>
            </a:xfrm>
            <a:prstGeom prst="line">
              <a:avLst/>
            </a:prstGeom>
            <a:ln w="2222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4008636" y="2506080"/>
              <a:ext cx="0" cy="676656"/>
            </a:xfrm>
            <a:prstGeom prst="line">
              <a:avLst/>
            </a:prstGeom>
            <a:ln w="22225"/>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1308175" y="2651769"/>
            <a:ext cx="529716" cy="678689"/>
            <a:chOff x="3478920" y="2506080"/>
            <a:chExt cx="529716" cy="678689"/>
          </a:xfrm>
        </p:grpSpPr>
        <p:cxnSp>
          <p:nvCxnSpPr>
            <p:cNvPr id="14" name="Straight Connector 13"/>
            <p:cNvCxnSpPr/>
            <p:nvPr/>
          </p:nvCxnSpPr>
          <p:spPr>
            <a:xfrm flipV="1">
              <a:off x="3478920" y="2506081"/>
              <a:ext cx="529716" cy="678688"/>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4008636" y="2506080"/>
              <a:ext cx="0" cy="676656"/>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grpSp>
      <p:grpSp>
        <p:nvGrpSpPr>
          <p:cNvPr id="16" name="Group 15"/>
          <p:cNvGrpSpPr/>
          <p:nvPr/>
        </p:nvGrpSpPr>
        <p:grpSpPr>
          <a:xfrm>
            <a:off x="2871396" y="2655173"/>
            <a:ext cx="529716" cy="678689"/>
            <a:chOff x="3478920" y="2506080"/>
            <a:chExt cx="529716" cy="678689"/>
          </a:xfrm>
        </p:grpSpPr>
        <p:cxnSp>
          <p:nvCxnSpPr>
            <p:cNvPr id="17" name="Straight Connector 16"/>
            <p:cNvCxnSpPr/>
            <p:nvPr/>
          </p:nvCxnSpPr>
          <p:spPr>
            <a:xfrm flipV="1">
              <a:off x="3478920" y="2506081"/>
              <a:ext cx="529716" cy="678688"/>
            </a:xfrm>
            <a:prstGeom prst="line">
              <a:avLst/>
            </a:prstGeom>
            <a:ln w="2222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4008636" y="2506080"/>
              <a:ext cx="0" cy="676656"/>
            </a:xfrm>
            <a:prstGeom prst="line">
              <a:avLst/>
            </a:prstGeom>
            <a:ln w="22225"/>
          </p:spPr>
          <p:style>
            <a:lnRef idx="1">
              <a:schemeClr val="dk1"/>
            </a:lnRef>
            <a:fillRef idx="0">
              <a:schemeClr val="dk1"/>
            </a:fillRef>
            <a:effectRef idx="0">
              <a:schemeClr val="dk1"/>
            </a:effectRef>
            <a:fontRef idx="minor">
              <a:schemeClr val="tx1"/>
            </a:fontRef>
          </p:style>
        </p:cxnSp>
      </p:grpSp>
      <p:grpSp>
        <p:nvGrpSpPr>
          <p:cNvPr id="19" name="Group 18"/>
          <p:cNvGrpSpPr/>
          <p:nvPr/>
        </p:nvGrpSpPr>
        <p:grpSpPr>
          <a:xfrm>
            <a:off x="3618857" y="2658123"/>
            <a:ext cx="529716" cy="678689"/>
            <a:chOff x="3478920" y="2506080"/>
            <a:chExt cx="529716" cy="678689"/>
          </a:xfrm>
        </p:grpSpPr>
        <p:cxnSp>
          <p:nvCxnSpPr>
            <p:cNvPr id="20" name="Straight Connector 19"/>
            <p:cNvCxnSpPr/>
            <p:nvPr/>
          </p:nvCxnSpPr>
          <p:spPr>
            <a:xfrm flipV="1">
              <a:off x="3478920" y="2506081"/>
              <a:ext cx="529716" cy="678688"/>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V="1">
              <a:off x="4008636" y="2506080"/>
              <a:ext cx="0" cy="676656"/>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grpSp>
      <p:grpSp>
        <p:nvGrpSpPr>
          <p:cNvPr id="22" name="Group 21"/>
          <p:cNvGrpSpPr/>
          <p:nvPr/>
        </p:nvGrpSpPr>
        <p:grpSpPr>
          <a:xfrm>
            <a:off x="5182077" y="2636566"/>
            <a:ext cx="529716" cy="678689"/>
            <a:chOff x="3478920" y="2506080"/>
            <a:chExt cx="529716" cy="678689"/>
          </a:xfrm>
        </p:grpSpPr>
        <p:cxnSp>
          <p:nvCxnSpPr>
            <p:cNvPr id="23" name="Straight Connector 22"/>
            <p:cNvCxnSpPr/>
            <p:nvPr/>
          </p:nvCxnSpPr>
          <p:spPr>
            <a:xfrm flipV="1">
              <a:off x="3478920" y="2506081"/>
              <a:ext cx="529716" cy="678688"/>
            </a:xfrm>
            <a:prstGeom prst="line">
              <a:avLst/>
            </a:prstGeom>
            <a:ln w="2222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008636" y="2506080"/>
              <a:ext cx="0" cy="676656"/>
            </a:xfrm>
            <a:prstGeom prst="line">
              <a:avLst/>
            </a:prstGeom>
            <a:ln w="22225"/>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5929538" y="2639516"/>
            <a:ext cx="529716" cy="678689"/>
            <a:chOff x="3478920" y="2506080"/>
            <a:chExt cx="529716" cy="678689"/>
          </a:xfrm>
        </p:grpSpPr>
        <p:cxnSp>
          <p:nvCxnSpPr>
            <p:cNvPr id="26" name="Straight Connector 25"/>
            <p:cNvCxnSpPr/>
            <p:nvPr/>
          </p:nvCxnSpPr>
          <p:spPr>
            <a:xfrm flipV="1">
              <a:off x="3478920" y="2506081"/>
              <a:ext cx="529716" cy="678688"/>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4008636" y="2506080"/>
              <a:ext cx="0" cy="676656"/>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grpSp>
      <p:cxnSp>
        <p:nvCxnSpPr>
          <p:cNvPr id="28" name="Straight Connector 27"/>
          <p:cNvCxnSpPr/>
          <p:nvPr/>
        </p:nvCxnSpPr>
        <p:spPr>
          <a:xfrm>
            <a:off x="2871396" y="2087294"/>
            <a:ext cx="7639" cy="14730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315690" y="1601265"/>
                <a:ext cx="375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15690" y="1601265"/>
                <a:ext cx="375138" cy="369332"/>
              </a:xfrm>
              <a:prstGeom prst="rect">
                <a:avLst/>
              </a:prstGeom>
              <a:blipFill>
                <a:blip r:embed="rId4"/>
                <a:stretch>
                  <a:fillRect b="-13333"/>
                </a:stretch>
              </a:blipFill>
            </p:spPr>
            <p:txBody>
              <a:bodyPr/>
              <a:lstStyle/>
              <a:p>
                <a:r>
                  <a:rPr lang="en-US">
                    <a:noFill/>
                  </a:rPr>
                  <a:t> </a:t>
                </a:r>
              </a:p>
            </p:txBody>
          </p:sp>
        </mc:Fallback>
      </mc:AlternateContent>
      <p:grpSp>
        <p:nvGrpSpPr>
          <p:cNvPr id="40" name="Group 39"/>
          <p:cNvGrpSpPr/>
          <p:nvPr/>
        </p:nvGrpSpPr>
        <p:grpSpPr>
          <a:xfrm>
            <a:off x="5456840" y="1415902"/>
            <a:ext cx="1475112" cy="660572"/>
            <a:chOff x="7650967" y="5477005"/>
            <a:chExt cx="1475112" cy="660572"/>
          </a:xfrm>
        </p:grpSpPr>
        <mc:AlternateContent xmlns:mc="http://schemas.openxmlformats.org/markup-compatibility/2006" xmlns:a14="http://schemas.microsoft.com/office/drawing/2010/main">
          <mc:Choice Requires="a14">
            <p:sp>
              <p:nvSpPr>
                <p:cNvPr id="29" name="TextBox 28"/>
                <p:cNvSpPr txBox="1"/>
                <p:nvPr/>
              </p:nvSpPr>
              <p:spPr>
                <a:xfrm>
                  <a:off x="7707739" y="5829800"/>
                  <a:ext cx="37513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𝑇𝑋</m:t>
                            </m:r>
                          </m:e>
                          <m:sub>
                            <m:r>
                              <a:rPr lang="en-US" sz="1400" b="0" i="1" smtClean="0">
                                <a:latin typeface="Cambria Math" panose="02040503050406030204" pitchFamily="18" charset="0"/>
                              </a:rPr>
                              <m:t>2</m:t>
                            </m:r>
                          </m:sub>
                        </m:sSub>
                      </m:oMath>
                    </m:oMathPara>
                  </a14:m>
                  <a:endParaRPr lang="en-US" sz="1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707739" y="5829800"/>
                  <a:ext cx="375138" cy="307777"/>
                </a:xfrm>
                <a:prstGeom prst="rect">
                  <a:avLst/>
                </a:prstGeom>
                <a:blipFill>
                  <a:blip r:embed="rId5"/>
                  <a:stretch>
                    <a:fillRect r="-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07739" y="5495113"/>
                  <a:ext cx="38569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𝑇𝑋</m:t>
                            </m:r>
                          </m:e>
                          <m:sub>
                            <m:r>
                              <a:rPr lang="en-US" sz="1400" b="0" i="1" smtClean="0">
                                <a:latin typeface="Cambria Math" panose="02040503050406030204" pitchFamily="18" charset="0"/>
                              </a:rPr>
                              <m:t>1</m:t>
                            </m:r>
                          </m:sub>
                        </m:sSub>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7707739" y="5495113"/>
                  <a:ext cx="385693" cy="307777"/>
                </a:xfrm>
                <a:prstGeom prst="rect">
                  <a:avLst/>
                </a:prstGeom>
                <a:blipFill>
                  <a:blip r:embed="rId6"/>
                  <a:stretch>
                    <a:fillRect r="-6250"/>
                  </a:stretch>
                </a:blipFill>
              </p:spPr>
              <p:txBody>
                <a:bodyPr/>
                <a:lstStyle/>
                <a:p>
                  <a:r>
                    <a:rPr lang="en-US">
                      <a:noFill/>
                    </a:rPr>
                    <a:t> </a:t>
                  </a:r>
                </a:p>
              </p:txBody>
            </p:sp>
          </mc:Fallback>
        </mc:AlternateContent>
        <p:sp>
          <p:nvSpPr>
            <p:cNvPr id="32" name="Rectangle 31"/>
            <p:cNvSpPr/>
            <p:nvPr/>
          </p:nvSpPr>
          <p:spPr>
            <a:xfrm>
              <a:off x="7650967" y="5477005"/>
              <a:ext cx="1475112" cy="610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8388523" y="5679779"/>
              <a:ext cx="591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388523" y="6014466"/>
              <a:ext cx="591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p:cNvSpPr txBox="1"/>
              <p:nvPr/>
            </p:nvSpPr>
            <p:spPr>
              <a:xfrm>
                <a:off x="1099036" y="2087295"/>
                <a:ext cx="9644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𝐹𝑟𝑎𝑚𝑒</m:t>
                      </m:r>
                      <m:r>
                        <a:rPr lang="en-US" sz="1400" b="0" i="1" smtClean="0">
                          <a:latin typeface="Cambria Math" panose="02040503050406030204" pitchFamily="18" charset="0"/>
                        </a:rPr>
                        <m:t> 1</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1099036" y="2087295"/>
                <a:ext cx="964455"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184118" y="2087294"/>
                <a:ext cx="9644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𝐹𝑟𝑎𝑚𝑒</m:t>
                      </m:r>
                      <m:r>
                        <a:rPr lang="en-US" sz="1400" b="0" i="1" smtClean="0">
                          <a:latin typeface="Cambria Math" panose="02040503050406030204" pitchFamily="18" charset="0"/>
                        </a:rPr>
                        <m:t> 2</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184118" y="2087294"/>
                <a:ext cx="964455"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532033" y="2087294"/>
                <a:ext cx="96445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𝐹𝑟𝑎𝑚𝑒</m:t>
                      </m:r>
                      <m:r>
                        <a:rPr lang="en-US" sz="1400" b="0" i="1" smtClean="0">
                          <a:latin typeface="Cambria Math" panose="02040503050406030204" pitchFamily="18" charset="0"/>
                        </a:rPr>
                        <m:t> </m:t>
                      </m:r>
                      <m:r>
                        <a:rPr lang="en-US" sz="1400" b="0" i="1" smtClean="0">
                          <a:latin typeface="Cambria Math" panose="02040503050406030204" pitchFamily="18" charset="0"/>
                        </a:rPr>
                        <m:t>𝑀</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5532033" y="2087294"/>
                <a:ext cx="964455" cy="307777"/>
              </a:xfrm>
              <a:prstGeom prst="rect">
                <a:avLst/>
              </a:prstGeom>
              <a:blipFill>
                <a:blip r:embed="rId9"/>
                <a:stretch>
                  <a:fillRect/>
                </a:stretch>
              </a:blipFill>
            </p:spPr>
            <p:txBody>
              <a:bodyPr/>
              <a:lstStyle/>
              <a:p>
                <a:r>
                  <a:rPr lang="en-US">
                    <a:noFill/>
                  </a:rPr>
                  <a:t> </a:t>
                </a:r>
              </a:p>
            </p:txBody>
          </p:sp>
        </mc:Fallback>
      </mc:AlternateContent>
      <p:cxnSp>
        <p:nvCxnSpPr>
          <p:cNvPr id="38" name="Straight Connector 37"/>
          <p:cNvCxnSpPr/>
          <p:nvPr/>
        </p:nvCxnSpPr>
        <p:spPr>
          <a:xfrm>
            <a:off x="4434901" y="3331829"/>
            <a:ext cx="424872"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859773" y="3339549"/>
            <a:ext cx="23081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12759" y="5212730"/>
            <a:ext cx="152180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51369" y="4045194"/>
            <a:ext cx="7147787" cy="2348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421319" y="5028064"/>
            <a:ext cx="6400800" cy="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4643" y="5932756"/>
            <a:ext cx="6400800" cy="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21319" y="4936624"/>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933595" y="4936624"/>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43745" y="4948348"/>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547837" y="4948348"/>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051929" y="4948348"/>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556021" y="4948348"/>
            <a:ext cx="182880" cy="18288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059131" y="582959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563223" y="582959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067315" y="582959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571407" y="582959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031043" y="5841315"/>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535135" y="5841315"/>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039227" y="5841315"/>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543319" y="5841315"/>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p:cNvSpPr txBox="1"/>
              <p:nvPr/>
            </p:nvSpPr>
            <p:spPr>
              <a:xfrm>
                <a:off x="6364070" y="6024195"/>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6364070" y="6024195"/>
                <a:ext cx="36798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424516" y="5047678"/>
                <a:ext cx="367986"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6424516" y="5047678"/>
                <a:ext cx="367986" cy="36933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53653" y="4056923"/>
                <a:ext cx="26709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Antenna</m:t>
                      </m:r>
                      <m:r>
                        <a:rPr lang="en-US" b="0" i="0" smtClean="0">
                          <a:latin typeface="Cambria Math" panose="02040503050406030204" pitchFamily="18" charset="0"/>
                        </a:rPr>
                        <m:t> </m:t>
                      </m:r>
                      <m:r>
                        <m:rPr>
                          <m:sty m:val="p"/>
                        </m:rPr>
                        <a:rPr lang="en-US" b="0" i="0" smtClean="0">
                          <a:latin typeface="Cambria Math" panose="02040503050406030204" pitchFamily="18" charset="0"/>
                        </a:rPr>
                        <m:t>Array</m:t>
                      </m:r>
                      <m:r>
                        <a:rPr lang="en-US" b="0" i="0" smtClean="0">
                          <a:latin typeface="Cambria Math" panose="02040503050406030204" pitchFamily="18" charset="0"/>
                        </a:rPr>
                        <m:t> </m:t>
                      </m:r>
                      <m:r>
                        <m:rPr>
                          <m:sty m:val="p"/>
                        </m:rPr>
                        <a:rPr lang="en-US" b="0" i="0" smtClean="0">
                          <a:latin typeface="Cambria Math" panose="02040503050406030204" pitchFamily="18" charset="0"/>
                        </a:rPr>
                        <m:t>Structure</m:t>
                      </m:r>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553653" y="4056923"/>
                <a:ext cx="2670924" cy="369332"/>
              </a:xfrm>
              <a:prstGeom prst="rect">
                <a:avLst/>
              </a:prstGeom>
              <a:blipFill>
                <a:blip r:embed="rId1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024876" y="5404920"/>
                <a:ext cx="15359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Virtual</m:t>
                      </m:r>
                      <m:r>
                        <a:rPr lang="en-US" b="0" i="0" smtClean="0">
                          <a:latin typeface="Cambria Math" panose="02040503050406030204" pitchFamily="18" charset="0"/>
                        </a:rPr>
                        <m:t> </m:t>
                      </m:r>
                      <m:r>
                        <m:rPr>
                          <m:sty m:val="p"/>
                        </m:rPr>
                        <a:rPr lang="en-US" b="0" i="0" smtClean="0">
                          <a:latin typeface="Cambria Math" panose="02040503050406030204" pitchFamily="18" charset="0"/>
                        </a:rPr>
                        <m:t>Array</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024876" y="5404920"/>
                <a:ext cx="1535998" cy="369332"/>
              </a:xfrm>
              <a:prstGeom prst="rect">
                <a:avLst/>
              </a:prstGeom>
              <a:blipFill>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33701" y="4517078"/>
                <a:ext cx="6140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TX</m:t>
                          </m:r>
                        </m:e>
                        <m:sub>
                          <m:r>
                            <a:rPr lang="en-US" b="0" i="0" smtClean="0">
                              <a:latin typeface="Cambria Math" panose="02040503050406030204" pitchFamily="18" charset="0"/>
                            </a:rPr>
                            <m:t>1</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233701" y="4517078"/>
                <a:ext cx="61401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723190" y="4515710"/>
                <a:ext cx="6193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TX</m:t>
                          </m:r>
                        </m:e>
                        <m:sub>
                          <m:r>
                            <a:rPr lang="en-US" b="0" i="0" smtClean="0">
                              <a:latin typeface="Cambria Math" panose="02040503050406030204" pitchFamily="18" charset="0"/>
                            </a:rPr>
                            <m:t>2</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1723190" y="4515710"/>
                <a:ext cx="619336"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823962" y="4513924"/>
                <a:ext cx="6204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RX</m:t>
                          </m:r>
                        </m:e>
                        <m:sub>
                          <m:r>
                            <a:rPr lang="en-US" b="0" i="0" smtClean="0">
                              <a:latin typeface="Cambria Math" panose="02040503050406030204" pitchFamily="18" charset="0"/>
                            </a:rPr>
                            <m:t>1</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823962" y="4513924"/>
                <a:ext cx="620426"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343364" y="4513924"/>
                <a:ext cx="6257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RX</m:t>
                          </m:r>
                        </m:e>
                        <m:sub>
                          <m:r>
                            <a:rPr lang="en-US" b="0" i="0" smtClean="0">
                              <a:latin typeface="Cambria Math" panose="02040503050406030204" pitchFamily="18" charset="0"/>
                            </a:rPr>
                            <m:t>2</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4343364" y="4513924"/>
                <a:ext cx="62574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843357" y="4513924"/>
                <a:ext cx="6257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RX</m:t>
                          </m:r>
                        </m:e>
                        <m:sub>
                          <m:r>
                            <a:rPr lang="en-US" b="0" i="0" smtClean="0">
                              <a:latin typeface="Cambria Math" panose="02040503050406030204" pitchFamily="18" charset="0"/>
                            </a:rPr>
                            <m:t>3</m:t>
                          </m:r>
                        </m:sub>
                      </m:sSub>
                    </m:oMath>
                  </m:oMathPara>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4843357" y="4513924"/>
                <a:ext cx="625748"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345327" y="4518379"/>
                <a:ext cx="6257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RX</m:t>
                          </m:r>
                        </m:e>
                        <m:sub>
                          <m:r>
                            <a:rPr lang="en-US" b="0" i="0" smtClean="0">
                              <a:latin typeface="Cambria Math" panose="02040503050406030204" pitchFamily="18" charset="0"/>
                            </a:rPr>
                            <m:t>4</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5345327" y="4518379"/>
                <a:ext cx="625748"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067429" y="5047678"/>
                <a:ext cx="412464"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4</m:t>
                      </m:r>
                      <m:r>
                        <a:rPr lang="en-US" b="0" i="1" smtClean="0">
                          <a:latin typeface="Cambria Math" panose="02040503050406030204" pitchFamily="18" charset="0"/>
                        </a:rPr>
                        <m:t>𝑑</m:t>
                      </m:r>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1067429" y="5047678"/>
                <a:ext cx="412464" cy="369332"/>
              </a:xfrm>
              <a:prstGeom prst="rect">
                <a:avLst/>
              </a:prstGeom>
              <a:blipFill>
                <a:blip r:embed="rId20"/>
                <a:stretch>
                  <a:fillRect r="-5882"/>
                </a:stretch>
              </a:blipFill>
              <a:ln>
                <a:noFill/>
              </a:ln>
            </p:spPr>
            <p:txBody>
              <a:bodyPr/>
              <a:lstStyle/>
              <a:p>
                <a:r>
                  <a:rPr lang="en-US">
                    <a:noFill/>
                  </a:rPr>
                  <a:t> </a:t>
                </a:r>
              </a:p>
            </p:txBody>
          </p:sp>
        </mc:Fallback>
      </mc:AlternateContent>
      <p:cxnSp>
        <p:nvCxnSpPr>
          <p:cNvPr id="71" name="Straight Connector 70"/>
          <p:cNvCxnSpPr/>
          <p:nvPr/>
        </p:nvCxnSpPr>
        <p:spPr>
          <a:xfrm>
            <a:off x="512759" y="5131228"/>
            <a:ext cx="0" cy="18288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034562" y="5124819"/>
            <a:ext cx="0" cy="18288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123435" y="5232344"/>
            <a:ext cx="515842" cy="14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4262462" y="5045207"/>
                <a:ext cx="228600"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4262462" y="5045207"/>
                <a:ext cx="228600" cy="369332"/>
              </a:xfrm>
              <a:prstGeom prst="rect">
                <a:avLst/>
              </a:prstGeom>
              <a:blipFill>
                <a:blip r:embed="rId21"/>
                <a:stretch>
                  <a:fillRect r="-34211"/>
                </a:stretch>
              </a:blipFill>
              <a:ln>
                <a:noFill/>
              </a:ln>
            </p:spPr>
            <p:txBody>
              <a:bodyPr/>
              <a:lstStyle/>
              <a:p>
                <a:r>
                  <a:rPr lang="en-US">
                    <a:noFill/>
                  </a:rPr>
                  <a:t> </a:t>
                </a:r>
              </a:p>
            </p:txBody>
          </p:sp>
        </mc:Fallback>
      </mc:AlternateContent>
      <p:cxnSp>
        <p:nvCxnSpPr>
          <p:cNvPr id="75" name="Straight Connector 74"/>
          <p:cNvCxnSpPr>
            <a:stCxn id="48" idx="4"/>
          </p:cNvCxnSpPr>
          <p:nvPr/>
        </p:nvCxnSpPr>
        <p:spPr>
          <a:xfrm flipH="1">
            <a:off x="4130452" y="5131228"/>
            <a:ext cx="0" cy="20116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9" idx="4"/>
          </p:cNvCxnSpPr>
          <p:nvPr/>
        </p:nvCxnSpPr>
        <p:spPr>
          <a:xfrm>
            <a:off x="4639277" y="5131228"/>
            <a:ext cx="0" cy="19894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0" idx="4"/>
          </p:cNvCxnSpPr>
          <p:nvPr/>
        </p:nvCxnSpPr>
        <p:spPr>
          <a:xfrm>
            <a:off x="5143369" y="5131228"/>
            <a:ext cx="930" cy="200586"/>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1" idx="4"/>
          </p:cNvCxnSpPr>
          <p:nvPr/>
        </p:nvCxnSpPr>
        <p:spPr>
          <a:xfrm flipH="1">
            <a:off x="5638083" y="5131228"/>
            <a:ext cx="0" cy="20116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4634888" y="5234815"/>
            <a:ext cx="515842" cy="14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773915" y="5047678"/>
                <a:ext cx="228600"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4773915" y="5047678"/>
                <a:ext cx="228600" cy="369332"/>
              </a:xfrm>
              <a:prstGeom prst="rect">
                <a:avLst/>
              </a:prstGeom>
              <a:blipFill>
                <a:blip r:embed="rId22"/>
                <a:stretch>
                  <a:fillRect r="-34211"/>
                </a:stretch>
              </a:blipFill>
              <a:ln>
                <a:noFill/>
              </a:ln>
            </p:spPr>
            <p:txBody>
              <a:bodyPr/>
              <a:lstStyle/>
              <a:p>
                <a:r>
                  <a:rPr lang="en-US">
                    <a:noFill/>
                  </a:rPr>
                  <a:t> </a:t>
                </a:r>
              </a:p>
            </p:txBody>
          </p:sp>
        </mc:Fallback>
      </mc:AlternateContent>
      <p:cxnSp>
        <p:nvCxnSpPr>
          <p:cNvPr id="81" name="Straight Arrow Connector 80"/>
          <p:cNvCxnSpPr/>
          <p:nvPr/>
        </p:nvCxnSpPr>
        <p:spPr>
          <a:xfrm flipV="1">
            <a:off x="5143321" y="5239538"/>
            <a:ext cx="515842" cy="14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5282348" y="5061637"/>
                <a:ext cx="228600"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5282348" y="5061637"/>
                <a:ext cx="228600" cy="369332"/>
              </a:xfrm>
              <a:prstGeom prst="rect">
                <a:avLst/>
              </a:prstGeom>
              <a:blipFill>
                <a:blip r:embed="rId23"/>
                <a:stretch>
                  <a:fillRect r="-37838"/>
                </a:stretch>
              </a:blipFill>
              <a:ln>
                <a:noFill/>
              </a:ln>
            </p:spPr>
            <p:txBody>
              <a:bodyPr/>
              <a:lstStyle/>
              <a:p>
                <a:r>
                  <a:rPr lang="en-US">
                    <a:noFill/>
                  </a:rPr>
                  <a:t> </a:t>
                </a:r>
              </a:p>
            </p:txBody>
          </p:sp>
        </mc:Fallback>
      </mc:AlternateContent>
      <p:cxnSp>
        <p:nvCxnSpPr>
          <p:cNvPr id="83" name="Straight Arrow Connector 82"/>
          <p:cNvCxnSpPr/>
          <p:nvPr/>
        </p:nvCxnSpPr>
        <p:spPr>
          <a:xfrm flipV="1">
            <a:off x="2121741" y="6127360"/>
            <a:ext cx="515842" cy="14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128758" y="6026244"/>
            <a:ext cx="0" cy="20116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637583" y="6026244"/>
            <a:ext cx="0" cy="19894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246739" y="5970800"/>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2246739" y="5970800"/>
                <a:ext cx="228600" cy="307777"/>
              </a:xfrm>
              <a:prstGeom prst="rect">
                <a:avLst/>
              </a:prstGeom>
              <a:blipFill>
                <a:blip r:embed="rId24"/>
                <a:stretch>
                  <a:fillRect r="-13514"/>
                </a:stretch>
              </a:blipFill>
            </p:spPr>
            <p:txBody>
              <a:bodyPr/>
              <a:lstStyle/>
              <a:p>
                <a:r>
                  <a:rPr lang="en-US">
                    <a:noFill/>
                  </a:rPr>
                  <a:t> </a:t>
                </a:r>
              </a:p>
            </p:txBody>
          </p:sp>
        </mc:Fallback>
      </mc:AlternateContent>
      <p:cxnSp>
        <p:nvCxnSpPr>
          <p:cNvPr id="87" name="Straight Arrow Connector 86"/>
          <p:cNvCxnSpPr/>
          <p:nvPr/>
        </p:nvCxnSpPr>
        <p:spPr>
          <a:xfrm flipV="1">
            <a:off x="2651916" y="6136596"/>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8" idx="4"/>
          </p:cNvCxnSpPr>
          <p:nvPr/>
        </p:nvCxnSpPr>
        <p:spPr>
          <a:xfrm>
            <a:off x="3130667" y="6024195"/>
            <a:ext cx="0" cy="2124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3130667" y="6145832"/>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9" idx="4"/>
          </p:cNvCxnSpPr>
          <p:nvPr/>
        </p:nvCxnSpPr>
        <p:spPr>
          <a:xfrm>
            <a:off x="3634759" y="6024195"/>
            <a:ext cx="0" cy="2009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p:cNvSpPr txBox="1"/>
              <p:nvPr/>
            </p:nvSpPr>
            <p:spPr>
              <a:xfrm>
                <a:off x="2778246" y="5970800"/>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2778246" y="5970800"/>
                <a:ext cx="228600" cy="307777"/>
              </a:xfrm>
              <a:prstGeom prst="rect">
                <a:avLst/>
              </a:prstGeom>
              <a:blipFill>
                <a:blip r:embed="rId24"/>
                <a:stretch>
                  <a:fillRect r="-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3263682" y="5970800"/>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3263682" y="5970800"/>
                <a:ext cx="228600" cy="307777"/>
              </a:xfrm>
              <a:prstGeom prst="rect">
                <a:avLst/>
              </a:prstGeom>
              <a:blipFill>
                <a:blip r:embed="rId25"/>
                <a:stretch>
                  <a:fillRect r="-13158"/>
                </a:stretch>
              </a:blipFill>
            </p:spPr>
            <p:txBody>
              <a:bodyPr/>
              <a:lstStyle/>
              <a:p>
                <a:r>
                  <a:rPr lang="en-US">
                    <a:noFill/>
                  </a:rPr>
                  <a:t> </a:t>
                </a:r>
              </a:p>
            </p:txBody>
          </p:sp>
        </mc:Fallback>
      </mc:AlternateContent>
      <p:cxnSp>
        <p:nvCxnSpPr>
          <p:cNvPr id="93" name="Straight Connector 92"/>
          <p:cNvCxnSpPr/>
          <p:nvPr/>
        </p:nvCxnSpPr>
        <p:spPr>
          <a:xfrm>
            <a:off x="5168133" y="6024195"/>
            <a:ext cx="0" cy="2124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5168133" y="6145832"/>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672225" y="6024195"/>
            <a:ext cx="0" cy="2009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5307790" y="5992619"/>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6" name="TextBox 95"/>
              <p:cNvSpPr txBox="1">
                <a:spLocks noRot="1" noChangeAspect="1" noMove="1" noResize="1" noEditPoints="1" noAdjustHandles="1" noChangeArrowheads="1" noChangeShapeType="1" noTextEdit="1"/>
              </p:cNvSpPr>
              <p:nvPr/>
            </p:nvSpPr>
            <p:spPr>
              <a:xfrm>
                <a:off x="5307790" y="5992619"/>
                <a:ext cx="228600" cy="307777"/>
              </a:xfrm>
              <a:prstGeom prst="rect">
                <a:avLst/>
              </a:prstGeom>
              <a:blipFill>
                <a:blip r:embed="rId24"/>
                <a:stretch>
                  <a:fillRect r="-13514"/>
                </a:stretch>
              </a:blipFill>
            </p:spPr>
            <p:txBody>
              <a:bodyPr/>
              <a:lstStyle/>
              <a:p>
                <a:r>
                  <a:rPr lang="en-US">
                    <a:noFill/>
                  </a:rPr>
                  <a:t> </a:t>
                </a:r>
              </a:p>
            </p:txBody>
          </p:sp>
        </mc:Fallback>
      </mc:AlternateContent>
      <p:cxnSp>
        <p:nvCxnSpPr>
          <p:cNvPr id="97" name="Straight Connector 96"/>
          <p:cNvCxnSpPr/>
          <p:nvPr/>
        </p:nvCxnSpPr>
        <p:spPr>
          <a:xfrm>
            <a:off x="4147434" y="6024195"/>
            <a:ext cx="0" cy="21241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4147434" y="6145832"/>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651526" y="6024195"/>
            <a:ext cx="0" cy="2009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p:cNvSpPr txBox="1"/>
              <p:nvPr/>
            </p:nvSpPr>
            <p:spPr>
              <a:xfrm>
                <a:off x="4287091" y="5992619"/>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4287091" y="5992619"/>
                <a:ext cx="228600" cy="307777"/>
              </a:xfrm>
              <a:prstGeom prst="rect">
                <a:avLst/>
              </a:prstGeom>
              <a:blipFill>
                <a:blip r:embed="rId25"/>
                <a:stretch>
                  <a:fillRect r="-13158"/>
                </a:stretch>
              </a:blipFill>
            </p:spPr>
            <p:txBody>
              <a:bodyPr/>
              <a:lstStyle/>
              <a:p>
                <a:r>
                  <a:rPr lang="en-US">
                    <a:noFill/>
                  </a:rPr>
                  <a:t> </a:t>
                </a:r>
              </a:p>
            </p:txBody>
          </p:sp>
        </mc:Fallback>
      </mc:AlternateContent>
      <p:cxnSp>
        <p:nvCxnSpPr>
          <p:cNvPr id="101" name="Straight Arrow Connector 100"/>
          <p:cNvCxnSpPr/>
          <p:nvPr/>
        </p:nvCxnSpPr>
        <p:spPr>
          <a:xfrm flipV="1">
            <a:off x="3643342" y="6145832"/>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p:cNvSpPr txBox="1"/>
              <p:nvPr/>
            </p:nvSpPr>
            <p:spPr>
              <a:xfrm>
                <a:off x="3782999" y="5992619"/>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3782999" y="5992619"/>
                <a:ext cx="228600" cy="307777"/>
              </a:xfrm>
              <a:prstGeom prst="rect">
                <a:avLst/>
              </a:prstGeom>
              <a:blipFill>
                <a:blip r:embed="rId24"/>
                <a:stretch>
                  <a:fillRect r="-13514"/>
                </a:stretch>
              </a:blipFill>
            </p:spPr>
            <p:txBody>
              <a:bodyPr/>
              <a:lstStyle/>
              <a:p>
                <a:r>
                  <a:rPr lang="en-US">
                    <a:noFill/>
                  </a:rPr>
                  <a:t> </a:t>
                </a:r>
              </a:p>
            </p:txBody>
          </p:sp>
        </mc:Fallback>
      </mc:AlternateContent>
      <p:cxnSp>
        <p:nvCxnSpPr>
          <p:cNvPr id="103" name="Straight Arrow Connector 102"/>
          <p:cNvCxnSpPr/>
          <p:nvPr/>
        </p:nvCxnSpPr>
        <p:spPr>
          <a:xfrm flipV="1">
            <a:off x="4655011" y="6148437"/>
            <a:ext cx="4787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4794668" y="5995224"/>
                <a:ext cx="228600" cy="307777"/>
              </a:xfrm>
              <a:prstGeom prst="rect">
                <a:avLst/>
              </a:prstGeom>
              <a:solidFill>
                <a:schemeClr val="bg1"/>
              </a:solidFill>
            </p:spPr>
            <p:txBody>
              <a:bodyPr wrap="square" rtlCol="0" anchor="ctr">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794668" y="5995224"/>
                <a:ext cx="228600" cy="307777"/>
              </a:xfrm>
              <a:prstGeom prst="rect">
                <a:avLst/>
              </a:prstGeom>
              <a:blipFill>
                <a:blip r:embed="rId24"/>
                <a:stretch>
                  <a:fillRect r="-13514"/>
                </a:stretch>
              </a:blipFill>
            </p:spPr>
            <p:txBody>
              <a:bodyPr/>
              <a:lstStyle/>
              <a:p>
                <a:r>
                  <a:rPr lang="en-US">
                    <a:noFill/>
                  </a:rPr>
                  <a:t> </a:t>
                </a:r>
              </a:p>
            </p:txBody>
          </p:sp>
        </mc:Fallback>
      </mc:AlternateContent>
      <p:sp>
        <p:nvSpPr>
          <p:cNvPr id="105" name="Rectangle 104"/>
          <p:cNvSpPr/>
          <p:nvPr/>
        </p:nvSpPr>
        <p:spPr>
          <a:xfrm>
            <a:off x="146998" y="1342669"/>
            <a:ext cx="7152159" cy="26223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p:cNvPicPr>
            <a:picLocks noChangeAspect="1"/>
          </p:cNvPicPr>
          <p:nvPr/>
        </p:nvPicPr>
        <p:blipFill>
          <a:blip r:embed="rId26"/>
          <a:stretch>
            <a:fillRect/>
          </a:stretch>
        </p:blipFill>
        <p:spPr>
          <a:xfrm>
            <a:off x="7828871" y="1275506"/>
            <a:ext cx="3278862" cy="2580701"/>
          </a:xfrm>
          <a:prstGeom prst="rect">
            <a:avLst/>
          </a:prstGeom>
        </p:spPr>
      </p:pic>
      <mc:AlternateContent xmlns:mc="http://schemas.openxmlformats.org/markup-compatibility/2006" xmlns:a14="http://schemas.microsoft.com/office/drawing/2010/main">
        <mc:Choice Requires="a14">
          <p:sp>
            <p:nvSpPr>
              <p:cNvPr id="129" name="TextBox 128"/>
              <p:cNvSpPr txBox="1"/>
              <p:nvPr/>
            </p:nvSpPr>
            <p:spPr>
              <a:xfrm>
                <a:off x="2398587" y="1390620"/>
                <a:ext cx="2967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TDM</m:t>
                      </m:r>
                      <m:r>
                        <a:rPr lang="en-US" b="0" i="0" smtClean="0">
                          <a:latin typeface="Cambria Math" panose="02040503050406030204" pitchFamily="18" charset="0"/>
                        </a:rPr>
                        <m:t> </m:t>
                      </m:r>
                      <m:r>
                        <m:rPr>
                          <m:sty m:val="p"/>
                        </m:rPr>
                        <a:rPr lang="en-US" b="0" i="0" smtClean="0">
                          <a:latin typeface="Cambria Math" panose="02040503050406030204" pitchFamily="18" charset="0"/>
                        </a:rPr>
                        <m:t>Transmission</m:t>
                      </m:r>
                      <m:r>
                        <a:rPr lang="en-US" b="0" i="0" smtClean="0">
                          <a:latin typeface="Cambria Math" panose="02040503050406030204" pitchFamily="18" charset="0"/>
                        </a:rPr>
                        <m:t> </m:t>
                      </m:r>
                      <m:r>
                        <m:rPr>
                          <m:sty m:val="p"/>
                        </m:rPr>
                        <a:rPr lang="en-US" b="0" i="0" smtClean="0">
                          <a:latin typeface="Cambria Math" panose="02040503050406030204" pitchFamily="18" charset="0"/>
                        </a:rPr>
                        <m:t>Scheme</m:t>
                      </m:r>
                      <m:r>
                        <a:rPr lang="en-US" b="0" i="0" smtClean="0">
                          <a:latin typeface="Cambria Math" panose="02040503050406030204" pitchFamily="18" charset="0"/>
                        </a:rPr>
                        <m:t> </m:t>
                      </m:r>
                    </m:oMath>
                  </m:oMathPara>
                </a14:m>
                <a:endParaRPr lang="en-US" dirty="0"/>
              </a:p>
            </p:txBody>
          </p:sp>
        </mc:Choice>
        <mc:Fallback xmlns="">
          <p:sp>
            <p:nvSpPr>
              <p:cNvPr id="129" name="TextBox 128"/>
              <p:cNvSpPr txBox="1">
                <a:spLocks noRot="1" noChangeAspect="1" noMove="1" noResize="1" noEditPoints="1" noAdjustHandles="1" noChangeArrowheads="1" noChangeShapeType="1" noTextEdit="1"/>
              </p:cNvSpPr>
              <p:nvPr/>
            </p:nvSpPr>
            <p:spPr>
              <a:xfrm>
                <a:off x="2398587" y="1390620"/>
                <a:ext cx="2967479" cy="369332"/>
              </a:xfrm>
              <a:prstGeom prst="rect">
                <a:avLst/>
              </a:prstGeom>
              <a:blipFill>
                <a:blip r:embed="rId27"/>
                <a:stretch>
                  <a:fillRect/>
                </a:stretch>
              </a:blipFill>
            </p:spPr>
            <p:txBody>
              <a:bodyPr/>
              <a:lstStyle/>
              <a:p>
                <a:r>
                  <a:rPr lang="en-US">
                    <a:noFill/>
                  </a:rPr>
                  <a:t> </a:t>
                </a:r>
              </a:p>
            </p:txBody>
          </p:sp>
        </mc:Fallback>
      </mc:AlternateContent>
      <p:sp>
        <p:nvSpPr>
          <p:cNvPr id="130" name="TextBox 129"/>
          <p:cNvSpPr txBox="1"/>
          <p:nvPr/>
        </p:nvSpPr>
        <p:spPr>
          <a:xfrm>
            <a:off x="7493863" y="4045194"/>
            <a:ext cx="4048298" cy="1846659"/>
          </a:xfrm>
          <a:prstGeom prst="rect">
            <a:avLst/>
          </a:prstGeom>
          <a:noFill/>
          <a:ln>
            <a:solidFill>
              <a:schemeClr val="tx1"/>
            </a:solidFill>
          </a:ln>
        </p:spPr>
        <p:txBody>
          <a:bodyPr wrap="square" rtlCol="0">
            <a:spAutoFit/>
          </a:bodyPr>
          <a:lstStyle/>
          <a:p>
            <a:r>
              <a:rPr lang="en-US" b="1" dirty="0"/>
              <a:t>Evaluation scheme</a:t>
            </a:r>
          </a:p>
          <a:p>
            <a:pPr marL="285750" indent="-285750">
              <a:buFont typeface="Arial" panose="020B0604020202020204" pitchFamily="34" charset="0"/>
              <a:buChar char="•"/>
            </a:pPr>
            <a:r>
              <a:rPr lang="en-US" sz="1600" dirty="0"/>
              <a:t>Single chirp samples (fast time) to resolve subject in range</a:t>
            </a:r>
          </a:p>
          <a:p>
            <a:pPr marL="285750" indent="-285750">
              <a:buFont typeface="Arial" panose="020B0604020202020204" pitchFamily="34" charset="0"/>
              <a:buChar char="•"/>
            </a:pPr>
            <a:r>
              <a:rPr lang="en-US" sz="1600" dirty="0"/>
              <a:t>Multi channel transmit and receive to resolve subject in angle (virtual channels)</a:t>
            </a:r>
          </a:p>
          <a:p>
            <a:pPr marL="285750" indent="-285750">
              <a:buFont typeface="Arial" panose="020B0604020202020204" pitchFamily="34" charset="0"/>
              <a:buChar char="•"/>
            </a:pPr>
            <a:r>
              <a:rPr lang="en-US" sz="1600" dirty="0"/>
              <a:t>Evaluate echo signal from subject across time (slow) to resolve vital signs</a:t>
            </a:r>
          </a:p>
        </p:txBody>
      </p:sp>
    </p:spTree>
    <p:extLst>
      <p:ext uri="{BB962C8B-B14F-4D97-AF65-F5344CB8AC3E}">
        <p14:creationId xmlns:p14="http://schemas.microsoft.com/office/powerpoint/2010/main" val="233759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AFB0F-0DCF-409C-AA1C-9BCE7ABDC749}"/>
              </a:ext>
            </a:extLst>
          </p:cNvPr>
          <p:cNvSpPr>
            <a:spLocks noGrp="1"/>
          </p:cNvSpPr>
          <p:nvPr>
            <p:ph type="title"/>
          </p:nvPr>
        </p:nvSpPr>
        <p:spPr/>
        <p:txBody>
          <a:bodyPr/>
          <a:lstStyle/>
          <a:p>
            <a:r>
              <a:rPr lang="en-US" dirty="0">
                <a:solidFill>
                  <a:srgbClr val="C00000"/>
                </a:solidFill>
              </a:rPr>
              <a:t>Problems</a:t>
            </a:r>
          </a:p>
        </p:txBody>
      </p:sp>
      <p:sp>
        <p:nvSpPr>
          <p:cNvPr id="4" name="Footer Placeholder 3">
            <a:extLst>
              <a:ext uri="{FF2B5EF4-FFF2-40B4-BE49-F238E27FC236}">
                <a16:creationId xmlns:a16="http://schemas.microsoft.com/office/drawing/2014/main" id="{EFE93C71-B338-48B7-8DB6-6682336F7694}"/>
              </a:ext>
            </a:extLst>
          </p:cNvPr>
          <p:cNvSpPr>
            <a:spLocks noGrp="1"/>
          </p:cNvSpPr>
          <p:nvPr>
            <p:ph type="ftr" sz="quarter" idx="11"/>
          </p:nvPr>
        </p:nvSpPr>
        <p:spPr/>
        <p:txBody>
          <a:bodyPr/>
          <a:lstStyle/>
          <a:p>
            <a:r>
              <a:rPr lang="en-US" dirty="0"/>
              <a:t>SRC Select Disclosure</a:t>
            </a:r>
          </a:p>
        </p:txBody>
      </p:sp>
      <p:pic>
        <p:nvPicPr>
          <p:cNvPr id="5" name="Picture 4" descr="Graphical user interface, chart, histogram&#10;&#10;Description automatically generated">
            <a:extLst>
              <a:ext uri="{FF2B5EF4-FFF2-40B4-BE49-F238E27FC236}">
                <a16:creationId xmlns:a16="http://schemas.microsoft.com/office/drawing/2014/main" id="{D61E42B4-2A71-49E0-A95F-B39E0DD06919}"/>
              </a:ext>
            </a:extLst>
          </p:cNvPr>
          <p:cNvPicPr>
            <a:picLocks noChangeAspect="1"/>
          </p:cNvPicPr>
          <p:nvPr/>
        </p:nvPicPr>
        <p:blipFill>
          <a:blip r:embed="rId2"/>
          <a:stretch>
            <a:fillRect/>
          </a:stretch>
        </p:blipFill>
        <p:spPr>
          <a:xfrm>
            <a:off x="843772" y="2973053"/>
            <a:ext cx="4043997" cy="3043251"/>
          </a:xfrm>
          <a:prstGeom prst="rect">
            <a:avLst/>
          </a:prstGeom>
        </p:spPr>
      </p:pic>
      <p:cxnSp>
        <p:nvCxnSpPr>
          <p:cNvPr id="7" name="Straight Arrow Connector 6">
            <a:extLst>
              <a:ext uri="{FF2B5EF4-FFF2-40B4-BE49-F238E27FC236}">
                <a16:creationId xmlns:a16="http://schemas.microsoft.com/office/drawing/2014/main" id="{5C697764-57DE-4FE4-A2A2-5087BBE21364}"/>
              </a:ext>
            </a:extLst>
          </p:cNvPr>
          <p:cNvCxnSpPr/>
          <p:nvPr/>
        </p:nvCxnSpPr>
        <p:spPr bwMode="auto">
          <a:xfrm>
            <a:off x="2346808" y="4662903"/>
            <a:ext cx="0" cy="506406"/>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8" name="Straight Arrow Connector 7">
            <a:extLst>
              <a:ext uri="{FF2B5EF4-FFF2-40B4-BE49-F238E27FC236}">
                <a16:creationId xmlns:a16="http://schemas.microsoft.com/office/drawing/2014/main" id="{3AEA071F-4356-4CFF-927E-C8BEC3164596}"/>
              </a:ext>
            </a:extLst>
          </p:cNvPr>
          <p:cNvCxnSpPr>
            <a:cxnSpLocks/>
          </p:cNvCxnSpPr>
          <p:nvPr/>
        </p:nvCxnSpPr>
        <p:spPr bwMode="auto">
          <a:xfrm>
            <a:off x="1626844" y="2830286"/>
            <a:ext cx="0" cy="663716"/>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sp>
        <p:nvSpPr>
          <p:cNvPr id="9" name="TextBox 8">
            <a:extLst>
              <a:ext uri="{FF2B5EF4-FFF2-40B4-BE49-F238E27FC236}">
                <a16:creationId xmlns:a16="http://schemas.microsoft.com/office/drawing/2014/main" id="{53074009-BF56-4231-A713-D32D61299654}"/>
              </a:ext>
            </a:extLst>
          </p:cNvPr>
          <p:cNvSpPr txBox="1"/>
          <p:nvPr/>
        </p:nvSpPr>
        <p:spPr>
          <a:xfrm>
            <a:off x="106403" y="2368621"/>
            <a:ext cx="1671782" cy="461665"/>
          </a:xfrm>
          <a:prstGeom prst="rect">
            <a:avLst/>
          </a:prstGeom>
          <a:noFill/>
          <a:ln>
            <a:solidFill>
              <a:srgbClr val="FF0000"/>
            </a:solidFill>
          </a:ln>
        </p:spPr>
        <p:txBody>
          <a:bodyPr wrap="square" rtlCol="0">
            <a:spAutoFit/>
          </a:bodyPr>
          <a:lstStyle/>
          <a:p>
            <a:pPr algn="ctr"/>
            <a:r>
              <a:rPr lang="en-US" dirty="0"/>
              <a:t>Respiration</a:t>
            </a:r>
          </a:p>
        </p:txBody>
      </p:sp>
      <p:sp>
        <p:nvSpPr>
          <p:cNvPr id="10" name="TextBox 9">
            <a:extLst>
              <a:ext uri="{FF2B5EF4-FFF2-40B4-BE49-F238E27FC236}">
                <a16:creationId xmlns:a16="http://schemas.microsoft.com/office/drawing/2014/main" id="{788A2FA1-2B7B-4E3E-990C-82E11FC1B242}"/>
              </a:ext>
            </a:extLst>
          </p:cNvPr>
          <p:cNvSpPr txBox="1"/>
          <p:nvPr/>
        </p:nvSpPr>
        <p:spPr>
          <a:xfrm>
            <a:off x="1877717" y="1706786"/>
            <a:ext cx="1671782" cy="461665"/>
          </a:xfrm>
          <a:prstGeom prst="rect">
            <a:avLst/>
          </a:prstGeom>
          <a:noFill/>
          <a:ln>
            <a:solidFill>
              <a:srgbClr val="FF0000"/>
            </a:solidFill>
          </a:ln>
        </p:spPr>
        <p:txBody>
          <a:bodyPr wrap="square" rtlCol="0">
            <a:spAutoFit/>
          </a:bodyPr>
          <a:lstStyle/>
          <a:p>
            <a:pPr algn="ctr"/>
            <a:r>
              <a:rPr lang="en-US" dirty="0"/>
              <a:t>Harmonics</a:t>
            </a:r>
          </a:p>
        </p:txBody>
      </p:sp>
      <p:cxnSp>
        <p:nvCxnSpPr>
          <p:cNvPr id="11" name="Straight Arrow Connector 10">
            <a:extLst>
              <a:ext uri="{FF2B5EF4-FFF2-40B4-BE49-F238E27FC236}">
                <a16:creationId xmlns:a16="http://schemas.microsoft.com/office/drawing/2014/main" id="{4EE14C8C-2385-4FFB-B154-47BB421262E4}"/>
              </a:ext>
            </a:extLst>
          </p:cNvPr>
          <p:cNvCxnSpPr>
            <a:cxnSpLocks/>
          </p:cNvCxnSpPr>
          <p:nvPr/>
        </p:nvCxnSpPr>
        <p:spPr bwMode="auto">
          <a:xfrm>
            <a:off x="1877717" y="2168451"/>
            <a:ext cx="0" cy="2499344"/>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12" name="Straight Arrow Connector 11">
            <a:extLst>
              <a:ext uri="{FF2B5EF4-FFF2-40B4-BE49-F238E27FC236}">
                <a16:creationId xmlns:a16="http://schemas.microsoft.com/office/drawing/2014/main" id="{50C2CA6E-2BF7-4E6D-8371-C8CBB30E6EFE}"/>
              </a:ext>
            </a:extLst>
          </p:cNvPr>
          <p:cNvCxnSpPr>
            <a:cxnSpLocks/>
          </p:cNvCxnSpPr>
          <p:nvPr/>
        </p:nvCxnSpPr>
        <p:spPr bwMode="auto">
          <a:xfrm>
            <a:off x="2398468" y="2168451"/>
            <a:ext cx="0" cy="2960898"/>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13" name="Straight Arrow Connector 12">
            <a:extLst>
              <a:ext uri="{FF2B5EF4-FFF2-40B4-BE49-F238E27FC236}">
                <a16:creationId xmlns:a16="http://schemas.microsoft.com/office/drawing/2014/main" id="{A6CCA47F-E77A-47BE-9DA8-4904F2C7791D}"/>
              </a:ext>
            </a:extLst>
          </p:cNvPr>
          <p:cNvCxnSpPr>
            <a:cxnSpLocks/>
          </p:cNvCxnSpPr>
          <p:nvPr/>
        </p:nvCxnSpPr>
        <p:spPr bwMode="auto">
          <a:xfrm>
            <a:off x="2126782" y="2168451"/>
            <a:ext cx="0" cy="2847686"/>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sp>
        <p:nvSpPr>
          <p:cNvPr id="14" name="TextBox 13">
            <a:extLst>
              <a:ext uri="{FF2B5EF4-FFF2-40B4-BE49-F238E27FC236}">
                <a16:creationId xmlns:a16="http://schemas.microsoft.com/office/drawing/2014/main" id="{765BEC91-F147-48F7-AC6C-18A9F101D721}"/>
              </a:ext>
            </a:extLst>
          </p:cNvPr>
          <p:cNvSpPr txBox="1"/>
          <p:nvPr/>
        </p:nvSpPr>
        <p:spPr>
          <a:xfrm>
            <a:off x="2174601" y="2377235"/>
            <a:ext cx="3482111" cy="461665"/>
          </a:xfrm>
          <a:prstGeom prst="rect">
            <a:avLst/>
          </a:prstGeom>
          <a:solidFill>
            <a:schemeClr val="bg1"/>
          </a:solidFill>
          <a:ln>
            <a:solidFill>
              <a:srgbClr val="FF0000"/>
            </a:solidFill>
          </a:ln>
        </p:spPr>
        <p:txBody>
          <a:bodyPr wrap="square" rtlCol="0">
            <a:spAutoFit/>
          </a:bodyPr>
          <a:lstStyle/>
          <a:p>
            <a:pPr algn="ctr"/>
            <a:r>
              <a:rPr lang="en-US" dirty="0"/>
              <a:t>Intermodulation Products</a:t>
            </a:r>
          </a:p>
        </p:txBody>
      </p:sp>
      <p:cxnSp>
        <p:nvCxnSpPr>
          <p:cNvPr id="15" name="Straight Arrow Connector 14">
            <a:extLst>
              <a:ext uri="{FF2B5EF4-FFF2-40B4-BE49-F238E27FC236}">
                <a16:creationId xmlns:a16="http://schemas.microsoft.com/office/drawing/2014/main" id="{F792C969-B59E-40EB-A47F-200398836216}"/>
              </a:ext>
            </a:extLst>
          </p:cNvPr>
          <p:cNvCxnSpPr>
            <a:cxnSpLocks/>
          </p:cNvCxnSpPr>
          <p:nvPr/>
        </p:nvCxnSpPr>
        <p:spPr bwMode="auto">
          <a:xfrm>
            <a:off x="2214389" y="2851414"/>
            <a:ext cx="0" cy="2317895"/>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16" name="Straight Arrow Connector 15">
            <a:extLst>
              <a:ext uri="{FF2B5EF4-FFF2-40B4-BE49-F238E27FC236}">
                <a16:creationId xmlns:a16="http://schemas.microsoft.com/office/drawing/2014/main" id="{782EF799-8B15-429F-A7C8-D133E6DA0FEA}"/>
              </a:ext>
            </a:extLst>
          </p:cNvPr>
          <p:cNvCxnSpPr>
            <a:cxnSpLocks/>
          </p:cNvCxnSpPr>
          <p:nvPr/>
        </p:nvCxnSpPr>
        <p:spPr bwMode="auto">
          <a:xfrm>
            <a:off x="2616973" y="2838900"/>
            <a:ext cx="0" cy="2473329"/>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sp>
        <p:nvSpPr>
          <p:cNvPr id="17" name="TextBox 16">
            <a:extLst>
              <a:ext uri="{FF2B5EF4-FFF2-40B4-BE49-F238E27FC236}">
                <a16:creationId xmlns:a16="http://schemas.microsoft.com/office/drawing/2014/main" id="{CC3EB685-C10D-4AB5-A19E-2871D0730962}"/>
              </a:ext>
            </a:extLst>
          </p:cNvPr>
          <p:cNvSpPr txBox="1"/>
          <p:nvPr/>
        </p:nvSpPr>
        <p:spPr>
          <a:xfrm>
            <a:off x="2812051" y="4698507"/>
            <a:ext cx="1578124" cy="400110"/>
          </a:xfrm>
          <a:prstGeom prst="rect">
            <a:avLst/>
          </a:prstGeom>
          <a:noFill/>
          <a:ln>
            <a:solidFill>
              <a:srgbClr val="FF0000"/>
            </a:solidFill>
          </a:ln>
        </p:spPr>
        <p:txBody>
          <a:bodyPr wrap="square" rtlCol="0">
            <a:spAutoFit/>
          </a:bodyPr>
          <a:lstStyle/>
          <a:p>
            <a:pPr algn="ctr"/>
            <a:r>
              <a:rPr lang="en-US" sz="2000" dirty="0"/>
              <a:t>Spurs</a:t>
            </a:r>
          </a:p>
        </p:txBody>
      </p:sp>
      <p:cxnSp>
        <p:nvCxnSpPr>
          <p:cNvPr id="18" name="Straight Arrow Connector 17">
            <a:extLst>
              <a:ext uri="{FF2B5EF4-FFF2-40B4-BE49-F238E27FC236}">
                <a16:creationId xmlns:a16="http://schemas.microsoft.com/office/drawing/2014/main" id="{EDDB4187-6D88-48A3-ACF0-0BAE469FF912}"/>
              </a:ext>
            </a:extLst>
          </p:cNvPr>
          <p:cNvCxnSpPr>
            <a:cxnSpLocks/>
          </p:cNvCxnSpPr>
          <p:nvPr/>
        </p:nvCxnSpPr>
        <p:spPr bwMode="auto">
          <a:xfrm>
            <a:off x="2858271" y="5098617"/>
            <a:ext cx="0" cy="257416"/>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19" name="Straight Arrow Connector 18">
            <a:extLst>
              <a:ext uri="{FF2B5EF4-FFF2-40B4-BE49-F238E27FC236}">
                <a16:creationId xmlns:a16="http://schemas.microsoft.com/office/drawing/2014/main" id="{CBABFF1D-8E0A-4A9F-B94A-9C44880D6768}"/>
              </a:ext>
            </a:extLst>
          </p:cNvPr>
          <p:cNvCxnSpPr>
            <a:cxnSpLocks/>
          </p:cNvCxnSpPr>
          <p:nvPr/>
        </p:nvCxnSpPr>
        <p:spPr bwMode="auto">
          <a:xfrm>
            <a:off x="3347926" y="5098617"/>
            <a:ext cx="0" cy="213612"/>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20" name="Straight Arrow Connector 19">
            <a:extLst>
              <a:ext uri="{FF2B5EF4-FFF2-40B4-BE49-F238E27FC236}">
                <a16:creationId xmlns:a16="http://schemas.microsoft.com/office/drawing/2014/main" id="{DBEA7481-EB4A-49A4-A964-0EF0DEB0540E}"/>
              </a:ext>
            </a:extLst>
          </p:cNvPr>
          <p:cNvCxnSpPr>
            <a:cxnSpLocks/>
          </p:cNvCxnSpPr>
          <p:nvPr/>
        </p:nvCxnSpPr>
        <p:spPr bwMode="auto">
          <a:xfrm>
            <a:off x="3486389" y="5098617"/>
            <a:ext cx="0" cy="257416"/>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cxnSp>
        <p:nvCxnSpPr>
          <p:cNvPr id="21" name="Straight Arrow Connector 20">
            <a:extLst>
              <a:ext uri="{FF2B5EF4-FFF2-40B4-BE49-F238E27FC236}">
                <a16:creationId xmlns:a16="http://schemas.microsoft.com/office/drawing/2014/main" id="{5BA0A4A3-3072-4D9C-B363-83CE7F8EAEDA}"/>
              </a:ext>
            </a:extLst>
          </p:cNvPr>
          <p:cNvCxnSpPr>
            <a:cxnSpLocks/>
          </p:cNvCxnSpPr>
          <p:nvPr/>
        </p:nvCxnSpPr>
        <p:spPr bwMode="auto">
          <a:xfrm>
            <a:off x="4289249" y="5098617"/>
            <a:ext cx="0" cy="152652"/>
          </a:xfrm>
          <a:prstGeom prst="straightConnector1">
            <a:avLst/>
          </a:prstGeom>
          <a:solidFill>
            <a:schemeClr val="accent1"/>
          </a:solidFill>
          <a:ln w="28575" cap="flat" cmpd="sng" algn="ctr">
            <a:solidFill>
              <a:schemeClr val="tx1"/>
            </a:solidFill>
            <a:prstDash val="sysDot"/>
            <a:round/>
            <a:headEnd type="none" w="med" len="med"/>
            <a:tailEnd type="triangle"/>
          </a:ln>
          <a:effectLst/>
        </p:spPr>
      </p:cxnSp>
      <p:sp>
        <p:nvSpPr>
          <p:cNvPr id="22" name="TextBox 21">
            <a:extLst>
              <a:ext uri="{FF2B5EF4-FFF2-40B4-BE49-F238E27FC236}">
                <a16:creationId xmlns:a16="http://schemas.microsoft.com/office/drawing/2014/main" id="{D0F14460-3F6A-42CF-9DC5-C821B4BCFC85}"/>
              </a:ext>
            </a:extLst>
          </p:cNvPr>
          <p:cNvSpPr txBox="1"/>
          <p:nvPr/>
        </p:nvSpPr>
        <p:spPr>
          <a:xfrm>
            <a:off x="6281807" y="1203338"/>
            <a:ext cx="5367378" cy="2677656"/>
          </a:xfrm>
          <a:prstGeom prst="rect">
            <a:avLst/>
          </a:prstGeom>
          <a:noFill/>
        </p:spPr>
        <p:txBody>
          <a:bodyPr wrap="square" rtlCol="0">
            <a:spAutoFit/>
          </a:bodyPr>
          <a:lstStyle/>
          <a:p>
            <a:pPr marL="457200" indent="-457200">
              <a:buFont typeface="Wingdings" panose="05000000000000000000" pitchFamily="2" charset="2"/>
              <a:buChar char="§"/>
            </a:pPr>
            <a:r>
              <a:rPr lang="en-US" sz="2400" dirty="0">
                <a:cs typeface="Quire Sans" panose="020B0502040400020003" pitchFamily="34" charset="0"/>
              </a:rPr>
              <a:t>Sub mm scale vibrations</a:t>
            </a:r>
          </a:p>
          <a:p>
            <a:pPr marL="457200" indent="-457200">
              <a:buFont typeface="Wingdings" panose="05000000000000000000" pitchFamily="2" charset="2"/>
              <a:buChar char="§"/>
            </a:pPr>
            <a:r>
              <a:rPr lang="en-US" sz="2400" dirty="0">
                <a:cs typeface="Quire Sans" panose="020B0502040400020003" pitchFamily="34" charset="0"/>
              </a:rPr>
              <a:t>Low SNR of heart signal</a:t>
            </a:r>
          </a:p>
          <a:p>
            <a:pPr marL="457200" indent="-457200">
              <a:buFont typeface="Wingdings" panose="05000000000000000000" pitchFamily="2" charset="2"/>
              <a:buChar char="§"/>
            </a:pPr>
            <a:r>
              <a:rPr lang="en-US" sz="2400" dirty="0">
                <a:cs typeface="Quire Sans" panose="020B0502040400020003" pitchFamily="34" charset="0"/>
              </a:rPr>
              <a:t>Harmonics</a:t>
            </a:r>
          </a:p>
          <a:p>
            <a:pPr marL="457200" indent="-457200">
              <a:buFont typeface="Wingdings" panose="05000000000000000000" pitchFamily="2" charset="2"/>
              <a:buChar char="§"/>
            </a:pPr>
            <a:r>
              <a:rPr lang="en-US" sz="2400" dirty="0">
                <a:cs typeface="Quire Sans" panose="020B0502040400020003" pitchFamily="34" charset="0"/>
              </a:rPr>
              <a:t>Intermodulation products</a:t>
            </a:r>
          </a:p>
          <a:p>
            <a:pPr marL="457200" indent="-457200">
              <a:buFont typeface="Wingdings" panose="05000000000000000000" pitchFamily="2" charset="2"/>
              <a:buChar char="§"/>
            </a:pPr>
            <a:r>
              <a:rPr lang="en-US" sz="2400" dirty="0">
                <a:cs typeface="Quire Sans" panose="020B0502040400020003" pitchFamily="34" charset="0"/>
              </a:rPr>
              <a:t>Motion artifacts</a:t>
            </a:r>
          </a:p>
          <a:p>
            <a:pPr marL="457200" indent="-457200">
              <a:buFont typeface="Wingdings" panose="05000000000000000000" pitchFamily="2" charset="2"/>
              <a:buChar char="§"/>
            </a:pPr>
            <a:r>
              <a:rPr lang="en-US" sz="2400" dirty="0">
                <a:cs typeface="Quire Sans" panose="020B0502040400020003" pitchFamily="34" charset="0"/>
              </a:rPr>
              <a:t>Single channel systems and algorithms not robust</a:t>
            </a:r>
          </a:p>
        </p:txBody>
      </p:sp>
      <p:sp>
        <p:nvSpPr>
          <p:cNvPr id="6" name="TextBox 5">
            <a:extLst>
              <a:ext uri="{FF2B5EF4-FFF2-40B4-BE49-F238E27FC236}">
                <a16:creationId xmlns:a16="http://schemas.microsoft.com/office/drawing/2014/main" id="{0A9D0986-893A-45AA-B556-6F602B81FF4E}"/>
              </a:ext>
            </a:extLst>
          </p:cNvPr>
          <p:cNvSpPr txBox="1"/>
          <p:nvPr/>
        </p:nvSpPr>
        <p:spPr>
          <a:xfrm>
            <a:off x="2266504" y="4287316"/>
            <a:ext cx="1901146" cy="369332"/>
          </a:xfrm>
          <a:prstGeom prst="rect">
            <a:avLst/>
          </a:prstGeom>
          <a:solidFill>
            <a:schemeClr val="bg1"/>
          </a:solidFill>
          <a:ln>
            <a:solidFill>
              <a:srgbClr val="FF0000"/>
            </a:solidFill>
          </a:ln>
        </p:spPr>
        <p:txBody>
          <a:bodyPr wrap="square" rtlCol="0">
            <a:spAutoFit/>
          </a:bodyPr>
          <a:lstStyle/>
          <a:p>
            <a:pPr algn="ctr"/>
            <a:r>
              <a:rPr lang="en-US" dirty="0"/>
              <a:t>Weak Heart Signal</a:t>
            </a:r>
          </a:p>
        </p:txBody>
      </p:sp>
      <p:cxnSp>
        <p:nvCxnSpPr>
          <p:cNvPr id="65" name="Straight Arrow Connector 64">
            <a:extLst>
              <a:ext uri="{FF2B5EF4-FFF2-40B4-BE49-F238E27FC236}">
                <a16:creationId xmlns:a16="http://schemas.microsoft.com/office/drawing/2014/main" id="{35583E6C-13BC-4939-9BBD-3A79CB610914}"/>
              </a:ext>
            </a:extLst>
          </p:cNvPr>
          <p:cNvCxnSpPr>
            <a:cxnSpLocks/>
          </p:cNvCxnSpPr>
          <p:nvPr/>
        </p:nvCxnSpPr>
        <p:spPr bwMode="auto">
          <a:xfrm flipV="1">
            <a:off x="6726026" y="4049968"/>
            <a:ext cx="0" cy="22758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2EC8E2BF-84E9-484E-8FA5-D0DD45FBA899}"/>
              </a:ext>
            </a:extLst>
          </p:cNvPr>
          <p:cNvCxnSpPr>
            <a:cxnSpLocks/>
          </p:cNvCxnSpPr>
          <p:nvPr/>
        </p:nvCxnSpPr>
        <p:spPr bwMode="auto">
          <a:xfrm flipV="1">
            <a:off x="6388232" y="6016304"/>
            <a:ext cx="543621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Box 68">
            <a:extLst>
              <a:ext uri="{FF2B5EF4-FFF2-40B4-BE49-F238E27FC236}">
                <a16:creationId xmlns:a16="http://schemas.microsoft.com/office/drawing/2014/main" id="{E5396E8D-32A1-42C9-AE4F-5E40145B82E9}"/>
              </a:ext>
            </a:extLst>
          </p:cNvPr>
          <p:cNvSpPr txBox="1"/>
          <p:nvPr/>
        </p:nvSpPr>
        <p:spPr>
          <a:xfrm rot="16200000">
            <a:off x="5502624" y="4498517"/>
            <a:ext cx="1656823" cy="338554"/>
          </a:xfrm>
          <a:prstGeom prst="rect">
            <a:avLst/>
          </a:prstGeom>
          <a:noFill/>
        </p:spPr>
        <p:txBody>
          <a:bodyPr wrap="square" rtlCol="0">
            <a:spAutoFit/>
          </a:bodyPr>
          <a:lstStyle/>
          <a:p>
            <a:r>
              <a:rPr lang="en-US" sz="1600" dirty="0"/>
              <a:t>Heart Rate (bpm)</a:t>
            </a:r>
          </a:p>
        </p:txBody>
      </p:sp>
      <p:sp>
        <p:nvSpPr>
          <p:cNvPr id="70" name="TextBox 69">
            <a:extLst>
              <a:ext uri="{FF2B5EF4-FFF2-40B4-BE49-F238E27FC236}">
                <a16:creationId xmlns:a16="http://schemas.microsoft.com/office/drawing/2014/main" id="{B88D368F-50E7-42CD-A091-6D9D3B419472}"/>
              </a:ext>
            </a:extLst>
          </p:cNvPr>
          <p:cNvSpPr txBox="1"/>
          <p:nvPr/>
        </p:nvSpPr>
        <p:spPr>
          <a:xfrm>
            <a:off x="11046860" y="6016304"/>
            <a:ext cx="863158" cy="307777"/>
          </a:xfrm>
          <a:prstGeom prst="rect">
            <a:avLst/>
          </a:prstGeom>
          <a:noFill/>
        </p:spPr>
        <p:txBody>
          <a:bodyPr wrap="square" rtlCol="0">
            <a:spAutoFit/>
          </a:bodyPr>
          <a:lstStyle/>
          <a:p>
            <a:pPr algn="ctr"/>
            <a:r>
              <a:rPr lang="en-US" sz="1400" dirty="0"/>
              <a:t>Time (s)</a:t>
            </a:r>
          </a:p>
        </p:txBody>
      </p:sp>
      <p:sp>
        <p:nvSpPr>
          <p:cNvPr id="71" name="TextBox 70">
            <a:extLst>
              <a:ext uri="{FF2B5EF4-FFF2-40B4-BE49-F238E27FC236}">
                <a16:creationId xmlns:a16="http://schemas.microsoft.com/office/drawing/2014/main" id="{9287C921-1ADE-47E3-A8E4-235BD6C9C6A9}"/>
              </a:ext>
            </a:extLst>
          </p:cNvPr>
          <p:cNvSpPr txBox="1"/>
          <p:nvPr/>
        </p:nvSpPr>
        <p:spPr>
          <a:xfrm>
            <a:off x="6388232" y="5004137"/>
            <a:ext cx="492443" cy="461665"/>
          </a:xfrm>
          <a:prstGeom prst="rect">
            <a:avLst/>
          </a:prstGeom>
          <a:noFill/>
        </p:spPr>
        <p:txBody>
          <a:bodyPr wrap="none" rtlCol="0">
            <a:spAutoFit/>
          </a:bodyPr>
          <a:lstStyle/>
          <a:p>
            <a:r>
              <a:rPr lang="en-US" dirty="0"/>
              <a:t>60</a:t>
            </a:r>
          </a:p>
        </p:txBody>
      </p:sp>
      <p:sp>
        <p:nvSpPr>
          <p:cNvPr id="72" name="TextBox 71">
            <a:extLst>
              <a:ext uri="{FF2B5EF4-FFF2-40B4-BE49-F238E27FC236}">
                <a16:creationId xmlns:a16="http://schemas.microsoft.com/office/drawing/2014/main" id="{1F94672B-97A9-40DC-A8D8-B9E25ED914FC}"/>
              </a:ext>
            </a:extLst>
          </p:cNvPr>
          <p:cNvSpPr txBox="1"/>
          <p:nvPr/>
        </p:nvSpPr>
        <p:spPr>
          <a:xfrm>
            <a:off x="6388232" y="4565577"/>
            <a:ext cx="492443" cy="461665"/>
          </a:xfrm>
          <a:prstGeom prst="rect">
            <a:avLst/>
          </a:prstGeom>
          <a:noFill/>
        </p:spPr>
        <p:txBody>
          <a:bodyPr wrap="none" rtlCol="0">
            <a:spAutoFit/>
          </a:bodyPr>
          <a:lstStyle/>
          <a:p>
            <a:r>
              <a:rPr lang="en-US" dirty="0"/>
              <a:t>70</a:t>
            </a:r>
          </a:p>
        </p:txBody>
      </p:sp>
      <p:sp>
        <p:nvSpPr>
          <p:cNvPr id="73" name="TextBox 72">
            <a:extLst>
              <a:ext uri="{FF2B5EF4-FFF2-40B4-BE49-F238E27FC236}">
                <a16:creationId xmlns:a16="http://schemas.microsoft.com/office/drawing/2014/main" id="{A72698C3-DE49-478B-836D-274AB05AC3AF}"/>
              </a:ext>
            </a:extLst>
          </p:cNvPr>
          <p:cNvSpPr txBox="1"/>
          <p:nvPr/>
        </p:nvSpPr>
        <p:spPr>
          <a:xfrm>
            <a:off x="6388232" y="4164721"/>
            <a:ext cx="492443" cy="461665"/>
          </a:xfrm>
          <a:prstGeom prst="rect">
            <a:avLst/>
          </a:prstGeom>
          <a:noFill/>
        </p:spPr>
        <p:txBody>
          <a:bodyPr wrap="none" rtlCol="0">
            <a:spAutoFit/>
          </a:bodyPr>
          <a:lstStyle/>
          <a:p>
            <a:r>
              <a:rPr lang="en-US" dirty="0"/>
              <a:t>80</a:t>
            </a:r>
          </a:p>
        </p:txBody>
      </p:sp>
      <p:sp>
        <p:nvSpPr>
          <p:cNvPr id="74" name="TextBox 73">
            <a:extLst>
              <a:ext uri="{FF2B5EF4-FFF2-40B4-BE49-F238E27FC236}">
                <a16:creationId xmlns:a16="http://schemas.microsoft.com/office/drawing/2014/main" id="{7E77CC32-6BE4-4FAC-B63E-E5A5D173E5E7}"/>
              </a:ext>
            </a:extLst>
          </p:cNvPr>
          <p:cNvSpPr txBox="1"/>
          <p:nvPr/>
        </p:nvSpPr>
        <p:spPr>
          <a:xfrm>
            <a:off x="6769893" y="4680676"/>
            <a:ext cx="248142" cy="276999"/>
          </a:xfrm>
          <a:prstGeom prst="rect">
            <a:avLst/>
          </a:prstGeom>
          <a:noFill/>
        </p:spPr>
        <p:txBody>
          <a:bodyPr wrap="square" rtlCol="0">
            <a:spAutoFit/>
          </a:bodyPr>
          <a:lstStyle/>
          <a:p>
            <a:r>
              <a:rPr lang="en-US" sz="1200" dirty="0"/>
              <a:t>*</a:t>
            </a:r>
          </a:p>
        </p:txBody>
      </p:sp>
      <p:sp>
        <p:nvSpPr>
          <p:cNvPr id="75" name="TextBox 74">
            <a:extLst>
              <a:ext uri="{FF2B5EF4-FFF2-40B4-BE49-F238E27FC236}">
                <a16:creationId xmlns:a16="http://schemas.microsoft.com/office/drawing/2014/main" id="{1DB01C7A-749A-41F3-85BD-3D4D3270888D}"/>
              </a:ext>
            </a:extLst>
          </p:cNvPr>
          <p:cNvSpPr txBox="1"/>
          <p:nvPr/>
        </p:nvSpPr>
        <p:spPr>
          <a:xfrm>
            <a:off x="7129393" y="4530766"/>
            <a:ext cx="248142" cy="276999"/>
          </a:xfrm>
          <a:prstGeom prst="rect">
            <a:avLst/>
          </a:prstGeom>
          <a:noFill/>
        </p:spPr>
        <p:txBody>
          <a:bodyPr wrap="square" rtlCol="0">
            <a:spAutoFit/>
          </a:bodyPr>
          <a:lstStyle/>
          <a:p>
            <a:r>
              <a:rPr lang="en-US" sz="1200" dirty="0"/>
              <a:t>*</a:t>
            </a:r>
          </a:p>
        </p:txBody>
      </p:sp>
      <p:sp>
        <p:nvSpPr>
          <p:cNvPr id="76" name="TextBox 75">
            <a:extLst>
              <a:ext uri="{FF2B5EF4-FFF2-40B4-BE49-F238E27FC236}">
                <a16:creationId xmlns:a16="http://schemas.microsoft.com/office/drawing/2014/main" id="{9063F735-195D-4910-89FD-3AB25AD1ED0C}"/>
              </a:ext>
            </a:extLst>
          </p:cNvPr>
          <p:cNvSpPr txBox="1"/>
          <p:nvPr/>
        </p:nvSpPr>
        <p:spPr>
          <a:xfrm>
            <a:off x="7535209" y="4598325"/>
            <a:ext cx="248142" cy="276999"/>
          </a:xfrm>
          <a:prstGeom prst="rect">
            <a:avLst/>
          </a:prstGeom>
          <a:noFill/>
        </p:spPr>
        <p:txBody>
          <a:bodyPr wrap="square" rtlCol="0">
            <a:spAutoFit/>
          </a:bodyPr>
          <a:lstStyle/>
          <a:p>
            <a:r>
              <a:rPr lang="en-US" sz="1200" dirty="0"/>
              <a:t>*</a:t>
            </a:r>
          </a:p>
        </p:txBody>
      </p:sp>
      <p:sp>
        <p:nvSpPr>
          <p:cNvPr id="77" name="TextBox 76">
            <a:extLst>
              <a:ext uri="{FF2B5EF4-FFF2-40B4-BE49-F238E27FC236}">
                <a16:creationId xmlns:a16="http://schemas.microsoft.com/office/drawing/2014/main" id="{36AFBABB-0228-4221-AF6F-9D8A51420560}"/>
              </a:ext>
            </a:extLst>
          </p:cNvPr>
          <p:cNvSpPr txBox="1"/>
          <p:nvPr/>
        </p:nvSpPr>
        <p:spPr>
          <a:xfrm>
            <a:off x="7941025" y="4464654"/>
            <a:ext cx="248142" cy="276999"/>
          </a:xfrm>
          <a:prstGeom prst="rect">
            <a:avLst/>
          </a:prstGeom>
          <a:noFill/>
        </p:spPr>
        <p:txBody>
          <a:bodyPr wrap="square" rtlCol="0">
            <a:spAutoFit/>
          </a:bodyPr>
          <a:lstStyle/>
          <a:p>
            <a:r>
              <a:rPr lang="en-US" sz="1200" dirty="0"/>
              <a:t>*</a:t>
            </a:r>
          </a:p>
        </p:txBody>
      </p:sp>
      <p:sp>
        <p:nvSpPr>
          <p:cNvPr id="78" name="TextBox 77">
            <a:extLst>
              <a:ext uri="{FF2B5EF4-FFF2-40B4-BE49-F238E27FC236}">
                <a16:creationId xmlns:a16="http://schemas.microsoft.com/office/drawing/2014/main" id="{7A2C7D88-0AE1-4F30-99E5-1317685C88BC}"/>
              </a:ext>
            </a:extLst>
          </p:cNvPr>
          <p:cNvSpPr txBox="1"/>
          <p:nvPr/>
        </p:nvSpPr>
        <p:spPr>
          <a:xfrm>
            <a:off x="8447026" y="4448033"/>
            <a:ext cx="248142" cy="276999"/>
          </a:xfrm>
          <a:prstGeom prst="rect">
            <a:avLst/>
          </a:prstGeom>
          <a:noFill/>
        </p:spPr>
        <p:txBody>
          <a:bodyPr wrap="square" rtlCol="0">
            <a:spAutoFit/>
          </a:bodyPr>
          <a:lstStyle/>
          <a:p>
            <a:r>
              <a:rPr lang="en-US" sz="1200" dirty="0"/>
              <a:t>*</a:t>
            </a:r>
          </a:p>
        </p:txBody>
      </p:sp>
      <p:sp>
        <p:nvSpPr>
          <p:cNvPr id="79" name="TextBox 78">
            <a:extLst>
              <a:ext uri="{FF2B5EF4-FFF2-40B4-BE49-F238E27FC236}">
                <a16:creationId xmlns:a16="http://schemas.microsoft.com/office/drawing/2014/main" id="{1DAB38C7-5FD5-4FF2-B172-EF5CD7F08D82}"/>
              </a:ext>
            </a:extLst>
          </p:cNvPr>
          <p:cNvSpPr txBox="1"/>
          <p:nvPr/>
        </p:nvSpPr>
        <p:spPr>
          <a:xfrm>
            <a:off x="8806526" y="4367492"/>
            <a:ext cx="248142" cy="276999"/>
          </a:xfrm>
          <a:prstGeom prst="rect">
            <a:avLst/>
          </a:prstGeom>
          <a:noFill/>
        </p:spPr>
        <p:txBody>
          <a:bodyPr wrap="square" rtlCol="0">
            <a:spAutoFit/>
          </a:bodyPr>
          <a:lstStyle/>
          <a:p>
            <a:r>
              <a:rPr lang="en-US" sz="1200" dirty="0"/>
              <a:t>*</a:t>
            </a:r>
          </a:p>
        </p:txBody>
      </p:sp>
      <p:sp>
        <p:nvSpPr>
          <p:cNvPr id="80" name="TextBox 79">
            <a:extLst>
              <a:ext uri="{FF2B5EF4-FFF2-40B4-BE49-F238E27FC236}">
                <a16:creationId xmlns:a16="http://schemas.microsoft.com/office/drawing/2014/main" id="{72909844-9AB5-48E3-A4CE-A28F3BF5554A}"/>
              </a:ext>
            </a:extLst>
          </p:cNvPr>
          <p:cNvSpPr txBox="1"/>
          <p:nvPr/>
        </p:nvSpPr>
        <p:spPr>
          <a:xfrm>
            <a:off x="9163418" y="4533971"/>
            <a:ext cx="248142" cy="276999"/>
          </a:xfrm>
          <a:prstGeom prst="rect">
            <a:avLst/>
          </a:prstGeom>
          <a:noFill/>
        </p:spPr>
        <p:txBody>
          <a:bodyPr wrap="square" rtlCol="0">
            <a:spAutoFit/>
          </a:bodyPr>
          <a:lstStyle/>
          <a:p>
            <a:r>
              <a:rPr lang="en-US" sz="1200" dirty="0"/>
              <a:t>*</a:t>
            </a:r>
          </a:p>
        </p:txBody>
      </p:sp>
      <p:sp>
        <p:nvSpPr>
          <p:cNvPr id="81" name="TextBox 80">
            <a:extLst>
              <a:ext uri="{FF2B5EF4-FFF2-40B4-BE49-F238E27FC236}">
                <a16:creationId xmlns:a16="http://schemas.microsoft.com/office/drawing/2014/main" id="{484D70E8-0596-44F6-9D34-D2110F5F0536}"/>
              </a:ext>
            </a:extLst>
          </p:cNvPr>
          <p:cNvSpPr txBox="1"/>
          <p:nvPr/>
        </p:nvSpPr>
        <p:spPr>
          <a:xfrm>
            <a:off x="9542722" y="4712435"/>
            <a:ext cx="248142" cy="276999"/>
          </a:xfrm>
          <a:prstGeom prst="rect">
            <a:avLst/>
          </a:prstGeom>
          <a:noFill/>
        </p:spPr>
        <p:txBody>
          <a:bodyPr wrap="square" rtlCol="0">
            <a:spAutoFit/>
          </a:bodyPr>
          <a:lstStyle/>
          <a:p>
            <a:r>
              <a:rPr lang="en-US" sz="1200" dirty="0"/>
              <a:t>*</a:t>
            </a:r>
          </a:p>
        </p:txBody>
      </p:sp>
      <p:sp>
        <p:nvSpPr>
          <p:cNvPr id="82" name="TextBox 81">
            <a:extLst>
              <a:ext uri="{FF2B5EF4-FFF2-40B4-BE49-F238E27FC236}">
                <a16:creationId xmlns:a16="http://schemas.microsoft.com/office/drawing/2014/main" id="{4D025E8F-34BD-44BB-84AE-120FB79A1F29}"/>
              </a:ext>
            </a:extLst>
          </p:cNvPr>
          <p:cNvSpPr txBox="1"/>
          <p:nvPr/>
        </p:nvSpPr>
        <p:spPr>
          <a:xfrm>
            <a:off x="10005541" y="4761598"/>
            <a:ext cx="248142" cy="276999"/>
          </a:xfrm>
          <a:prstGeom prst="rect">
            <a:avLst/>
          </a:prstGeom>
          <a:noFill/>
        </p:spPr>
        <p:txBody>
          <a:bodyPr wrap="square" rtlCol="0">
            <a:spAutoFit/>
          </a:bodyPr>
          <a:lstStyle/>
          <a:p>
            <a:r>
              <a:rPr lang="en-US" sz="1200" dirty="0"/>
              <a:t>*</a:t>
            </a:r>
          </a:p>
        </p:txBody>
      </p:sp>
      <p:sp>
        <p:nvSpPr>
          <p:cNvPr id="83" name="TextBox 82">
            <a:extLst>
              <a:ext uri="{FF2B5EF4-FFF2-40B4-BE49-F238E27FC236}">
                <a16:creationId xmlns:a16="http://schemas.microsoft.com/office/drawing/2014/main" id="{8E59003E-582E-4C7A-9568-68DB055A4AA1}"/>
              </a:ext>
            </a:extLst>
          </p:cNvPr>
          <p:cNvSpPr txBox="1"/>
          <p:nvPr/>
        </p:nvSpPr>
        <p:spPr>
          <a:xfrm>
            <a:off x="10408223" y="4680676"/>
            <a:ext cx="248142" cy="276999"/>
          </a:xfrm>
          <a:prstGeom prst="rect">
            <a:avLst/>
          </a:prstGeom>
          <a:noFill/>
        </p:spPr>
        <p:txBody>
          <a:bodyPr wrap="square" rtlCol="0">
            <a:spAutoFit/>
          </a:bodyPr>
          <a:lstStyle/>
          <a:p>
            <a:r>
              <a:rPr lang="en-US" sz="1200" dirty="0"/>
              <a:t>*</a:t>
            </a:r>
          </a:p>
        </p:txBody>
      </p:sp>
      <p:sp>
        <p:nvSpPr>
          <p:cNvPr id="84" name="TextBox 83">
            <a:extLst>
              <a:ext uri="{FF2B5EF4-FFF2-40B4-BE49-F238E27FC236}">
                <a16:creationId xmlns:a16="http://schemas.microsoft.com/office/drawing/2014/main" id="{F97321C8-2EAD-4585-A103-1C2D65BEC108}"/>
              </a:ext>
            </a:extLst>
          </p:cNvPr>
          <p:cNvSpPr txBox="1"/>
          <p:nvPr/>
        </p:nvSpPr>
        <p:spPr>
          <a:xfrm>
            <a:off x="10723177" y="4481602"/>
            <a:ext cx="248142" cy="276999"/>
          </a:xfrm>
          <a:prstGeom prst="rect">
            <a:avLst/>
          </a:prstGeom>
          <a:noFill/>
        </p:spPr>
        <p:txBody>
          <a:bodyPr wrap="square" rtlCol="0">
            <a:spAutoFit/>
          </a:bodyPr>
          <a:lstStyle/>
          <a:p>
            <a:r>
              <a:rPr lang="en-US" sz="1200" dirty="0"/>
              <a:t>*</a:t>
            </a:r>
          </a:p>
        </p:txBody>
      </p:sp>
      <p:sp>
        <p:nvSpPr>
          <p:cNvPr id="85" name="TextBox 84">
            <a:extLst>
              <a:ext uri="{FF2B5EF4-FFF2-40B4-BE49-F238E27FC236}">
                <a16:creationId xmlns:a16="http://schemas.microsoft.com/office/drawing/2014/main" id="{9018C078-1C90-4F46-AA74-40B3D0A95FB8}"/>
              </a:ext>
            </a:extLst>
          </p:cNvPr>
          <p:cNvSpPr txBox="1"/>
          <p:nvPr/>
        </p:nvSpPr>
        <p:spPr>
          <a:xfrm>
            <a:off x="11046860" y="4299933"/>
            <a:ext cx="248142" cy="276999"/>
          </a:xfrm>
          <a:prstGeom prst="rect">
            <a:avLst/>
          </a:prstGeom>
          <a:noFill/>
        </p:spPr>
        <p:txBody>
          <a:bodyPr wrap="square" rtlCol="0">
            <a:spAutoFit/>
          </a:bodyPr>
          <a:lstStyle/>
          <a:p>
            <a:r>
              <a:rPr lang="en-US" sz="1200" dirty="0">
                <a:solidFill>
                  <a:srgbClr val="7030A0"/>
                </a:solidFill>
              </a:rPr>
              <a:t>*</a:t>
            </a:r>
          </a:p>
        </p:txBody>
      </p:sp>
    </p:spTree>
    <p:extLst>
      <p:ext uri="{BB962C8B-B14F-4D97-AF65-F5344CB8AC3E}">
        <p14:creationId xmlns:p14="http://schemas.microsoft.com/office/powerpoint/2010/main" val="202688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8"/>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2" nodeType="afterEffect">
                                  <p:stCondLst>
                                    <p:cond delay="0"/>
                                  </p:stCondLst>
                                  <p:childTnLst>
                                    <p:set>
                                      <p:cBhvr>
                                        <p:cTn id="101" dur="1" fill="hold">
                                          <p:stCondLst>
                                            <p:cond delay="0"/>
                                          </p:stCondLst>
                                        </p:cTn>
                                        <p:tgtEl>
                                          <p:spTgt spid="6"/>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7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7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7"/>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80"/>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8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8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8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84"/>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4" grpId="0" animBg="1"/>
      <p:bldP spid="14" grpId="1" animBg="1"/>
      <p:bldP spid="17" grpId="0" animBg="1"/>
      <p:bldP spid="17" grpId="1" animBg="1"/>
      <p:bldP spid="6" grpId="0" animBg="1"/>
      <p:bldP spid="6" grpId="1" animBg="1"/>
      <p:bldP spid="6" grpId="2" animBg="1"/>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115">
            <a:extLst>
              <a:ext uri="{FF2B5EF4-FFF2-40B4-BE49-F238E27FC236}">
                <a16:creationId xmlns:a16="http://schemas.microsoft.com/office/drawing/2014/main" id="{BC0ADABD-AB60-40A1-A83A-BAA45619C7F7}"/>
              </a:ext>
            </a:extLst>
          </p:cNvPr>
          <p:cNvSpPr>
            <a:spLocks noChangeArrowheads="1"/>
          </p:cNvSpPr>
          <p:nvPr/>
        </p:nvSpPr>
        <p:spPr bwMode="auto">
          <a:xfrm>
            <a:off x="1334483" y="427953"/>
            <a:ext cx="3823854" cy="707886"/>
          </a:xfrm>
          <a:prstGeom prst="rect">
            <a:avLst/>
          </a:prstGeom>
          <a:solidFill>
            <a:schemeClr val="bg1"/>
          </a:solidFill>
          <a:ln w="9525">
            <a:solidFill>
              <a:schemeClr val="tx2"/>
            </a:solidFill>
            <a:miter lim="800000"/>
            <a:headEnd/>
            <a:tailEnd/>
          </a:ln>
        </p:spPr>
        <p:txBody>
          <a:bodyPr wrap="square">
            <a:spAutoFit/>
          </a:bodyPr>
          <a:lstStyle/>
          <a:p>
            <a:pPr algn="ctr"/>
            <a:r>
              <a:rPr lang="en-CA" sz="2000" b="1" dirty="0">
                <a:solidFill>
                  <a:srgbClr val="C00000"/>
                </a:solidFill>
                <a:latin typeface="Quire Sans" panose="020B0502040400020003" pitchFamily="34" charset="0"/>
                <a:cs typeface="Quire Sans" panose="020B0502040400020003" pitchFamily="34" charset="0"/>
              </a:rPr>
              <a:t>Proposed Solution 1 – MIMO Rx Beamforming Based</a:t>
            </a:r>
            <a:endParaRPr lang="en-US" sz="2000" b="1" dirty="0">
              <a:solidFill>
                <a:srgbClr val="C00000"/>
              </a:solidFill>
              <a:latin typeface="Quire Sans" panose="020B0502040400020003" pitchFamily="34" charset="0"/>
              <a:cs typeface="Quire Sans" panose="020B0502040400020003" pitchFamily="34" charset="0"/>
            </a:endParaRPr>
          </a:p>
        </p:txBody>
      </p:sp>
      <p:sp>
        <p:nvSpPr>
          <p:cNvPr id="50" name="Rectangle 115">
            <a:extLst>
              <a:ext uri="{FF2B5EF4-FFF2-40B4-BE49-F238E27FC236}">
                <a16:creationId xmlns:a16="http://schemas.microsoft.com/office/drawing/2014/main" id="{6852EABA-542F-4F84-A58B-3B894571C2E8}"/>
              </a:ext>
            </a:extLst>
          </p:cNvPr>
          <p:cNvSpPr>
            <a:spLocks noChangeArrowheads="1"/>
          </p:cNvSpPr>
          <p:nvPr/>
        </p:nvSpPr>
        <p:spPr bwMode="auto">
          <a:xfrm>
            <a:off x="7238422" y="422929"/>
            <a:ext cx="3823854" cy="707886"/>
          </a:xfrm>
          <a:prstGeom prst="rect">
            <a:avLst/>
          </a:prstGeom>
          <a:solidFill>
            <a:schemeClr val="bg1"/>
          </a:solidFill>
          <a:ln w="9525">
            <a:solidFill>
              <a:schemeClr val="tx2"/>
            </a:solidFill>
            <a:miter lim="800000"/>
            <a:headEnd/>
            <a:tailEnd/>
          </a:ln>
        </p:spPr>
        <p:txBody>
          <a:bodyPr wrap="square">
            <a:spAutoFit/>
          </a:bodyPr>
          <a:lstStyle/>
          <a:p>
            <a:pPr algn="ctr"/>
            <a:r>
              <a:rPr lang="en-CA" sz="2000" b="1" dirty="0">
                <a:solidFill>
                  <a:srgbClr val="C00000"/>
                </a:solidFill>
                <a:latin typeface="Quire Sans" panose="020B0502040400020003" pitchFamily="34" charset="0"/>
                <a:cs typeface="Quire Sans" panose="020B0502040400020003" pitchFamily="34" charset="0"/>
              </a:rPr>
              <a:t>Proposed Solution 2 – RF Lens Based</a:t>
            </a:r>
            <a:endParaRPr lang="en-US" sz="2000" b="1" dirty="0">
              <a:solidFill>
                <a:srgbClr val="C00000"/>
              </a:solidFill>
              <a:latin typeface="Quire Sans" panose="020B0502040400020003" pitchFamily="34" charset="0"/>
              <a:cs typeface="Quire Sans" panose="020B0502040400020003" pitchFamily="34" charset="0"/>
            </a:endParaRPr>
          </a:p>
        </p:txBody>
      </p:sp>
      <p:cxnSp>
        <p:nvCxnSpPr>
          <p:cNvPr id="52" name="Straight Connector 51">
            <a:extLst>
              <a:ext uri="{FF2B5EF4-FFF2-40B4-BE49-F238E27FC236}">
                <a16:creationId xmlns:a16="http://schemas.microsoft.com/office/drawing/2014/main" id="{E8E23E3B-5B71-4021-9353-6D68B1B0EE23}"/>
              </a:ext>
            </a:extLst>
          </p:cNvPr>
          <p:cNvCxnSpPr>
            <a:cxnSpLocks/>
          </p:cNvCxnSpPr>
          <p:nvPr/>
        </p:nvCxnSpPr>
        <p:spPr bwMode="auto">
          <a:xfrm flipV="1">
            <a:off x="6102349" y="1237674"/>
            <a:ext cx="0" cy="5620327"/>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8" name="Picture 57" descr="A picture containing graphical user interface&#10;&#10;Description automatically generated">
            <a:extLst>
              <a:ext uri="{FF2B5EF4-FFF2-40B4-BE49-F238E27FC236}">
                <a16:creationId xmlns:a16="http://schemas.microsoft.com/office/drawing/2014/main" id="{0733FB58-CE75-44D2-AA74-0C0DCF9D4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5555" y="4223787"/>
            <a:ext cx="6049589" cy="2734056"/>
          </a:xfrm>
          <a:prstGeom prst="rect">
            <a:avLst/>
          </a:prstGeom>
        </p:spPr>
      </p:pic>
      <p:pic>
        <p:nvPicPr>
          <p:cNvPr id="57" name="Picture 56" descr="A screenshot of a computer&#10;&#10;Description automatically generated with medium confidence">
            <a:extLst>
              <a:ext uri="{FF2B5EF4-FFF2-40B4-BE49-F238E27FC236}">
                <a16:creationId xmlns:a16="http://schemas.microsoft.com/office/drawing/2014/main" id="{F347C663-3EA4-4943-BF4C-8358B0D14E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223787"/>
            <a:ext cx="6053998" cy="2736049"/>
          </a:xfrm>
          <a:prstGeom prst="rect">
            <a:avLst/>
          </a:prstGeom>
        </p:spPr>
      </p:pic>
      <p:pic>
        <p:nvPicPr>
          <p:cNvPr id="10" name="Picture 9" descr="Icon, arrow&#10;&#10;Description automatically generated">
            <a:extLst>
              <a:ext uri="{FF2B5EF4-FFF2-40B4-BE49-F238E27FC236}">
                <a16:creationId xmlns:a16="http://schemas.microsoft.com/office/drawing/2014/main" id="{F6C69AE4-1EC9-4742-96F7-12552962E9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640" y="1424579"/>
            <a:ext cx="3444273" cy="2510468"/>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18290C0-7C9D-4863-B4CC-132F60C674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5220" y="1424579"/>
            <a:ext cx="3444273" cy="2510468"/>
          </a:xfrm>
          <a:prstGeom prst="rect">
            <a:avLst/>
          </a:prstGeom>
        </p:spPr>
      </p:pic>
      <p:sp>
        <p:nvSpPr>
          <p:cNvPr id="21" name="TextBox 20">
            <a:extLst>
              <a:ext uri="{FF2B5EF4-FFF2-40B4-BE49-F238E27FC236}">
                <a16:creationId xmlns:a16="http://schemas.microsoft.com/office/drawing/2014/main" id="{7E411AA7-37F2-41ED-869C-B72EC80D0799}"/>
              </a:ext>
            </a:extLst>
          </p:cNvPr>
          <p:cNvSpPr txBox="1"/>
          <p:nvPr/>
        </p:nvSpPr>
        <p:spPr>
          <a:xfrm>
            <a:off x="2476093" y="3630607"/>
            <a:ext cx="598802" cy="261610"/>
          </a:xfrm>
          <a:prstGeom prst="rect">
            <a:avLst/>
          </a:prstGeom>
          <a:noFill/>
          <a:ln>
            <a:solidFill>
              <a:srgbClr val="FF0000"/>
            </a:solidFill>
          </a:ln>
        </p:spPr>
        <p:txBody>
          <a:bodyPr wrap="square" rtlCol="0">
            <a:spAutoFit/>
          </a:bodyPr>
          <a:lstStyle/>
          <a:p>
            <a:pPr algn="ctr"/>
            <a:r>
              <a:rPr lang="en-US" sz="1100" dirty="0">
                <a:latin typeface="Quire Sans" panose="020B0502040400020003" pitchFamily="34" charset="0"/>
                <a:cs typeface="Quire Sans" panose="020B0502040400020003" pitchFamily="34" charset="0"/>
              </a:rPr>
              <a:t>Radar</a:t>
            </a:r>
          </a:p>
        </p:txBody>
      </p:sp>
      <p:sp>
        <p:nvSpPr>
          <p:cNvPr id="22" name="TextBox 21">
            <a:extLst>
              <a:ext uri="{FF2B5EF4-FFF2-40B4-BE49-F238E27FC236}">
                <a16:creationId xmlns:a16="http://schemas.microsoft.com/office/drawing/2014/main" id="{5E88011C-7415-4D8A-8E92-0CB7B3834D24}"/>
              </a:ext>
            </a:extLst>
          </p:cNvPr>
          <p:cNvSpPr txBox="1"/>
          <p:nvPr/>
        </p:nvSpPr>
        <p:spPr>
          <a:xfrm>
            <a:off x="8590429" y="3626577"/>
            <a:ext cx="598802" cy="261610"/>
          </a:xfrm>
          <a:prstGeom prst="rect">
            <a:avLst/>
          </a:prstGeom>
          <a:noFill/>
          <a:ln>
            <a:solidFill>
              <a:srgbClr val="FF0000"/>
            </a:solidFill>
          </a:ln>
        </p:spPr>
        <p:txBody>
          <a:bodyPr wrap="square" rtlCol="0">
            <a:spAutoFit/>
          </a:bodyPr>
          <a:lstStyle/>
          <a:p>
            <a:pPr algn="ctr"/>
            <a:r>
              <a:rPr lang="en-US" sz="1100" dirty="0">
                <a:latin typeface="Quire Sans" panose="020B0502040400020003" pitchFamily="34" charset="0"/>
                <a:cs typeface="Quire Sans" panose="020B0502040400020003" pitchFamily="34" charset="0"/>
              </a:rPr>
              <a:t>Radar</a:t>
            </a:r>
          </a:p>
        </p:txBody>
      </p:sp>
      <p:sp>
        <p:nvSpPr>
          <p:cNvPr id="23" name="TextBox 22">
            <a:extLst>
              <a:ext uri="{FF2B5EF4-FFF2-40B4-BE49-F238E27FC236}">
                <a16:creationId xmlns:a16="http://schemas.microsoft.com/office/drawing/2014/main" id="{6D60B2FD-6F36-43E7-A2C3-18D7B22EC940}"/>
              </a:ext>
            </a:extLst>
          </p:cNvPr>
          <p:cNvSpPr txBox="1"/>
          <p:nvPr/>
        </p:nvSpPr>
        <p:spPr>
          <a:xfrm>
            <a:off x="8590429" y="3276992"/>
            <a:ext cx="598802" cy="261610"/>
          </a:xfrm>
          <a:prstGeom prst="rect">
            <a:avLst/>
          </a:prstGeom>
          <a:noFill/>
          <a:ln>
            <a:solidFill>
              <a:srgbClr val="FF0000"/>
            </a:solidFill>
          </a:ln>
        </p:spPr>
        <p:txBody>
          <a:bodyPr wrap="square" rtlCol="0">
            <a:spAutoFit/>
          </a:bodyPr>
          <a:lstStyle/>
          <a:p>
            <a:pPr algn="ctr"/>
            <a:r>
              <a:rPr lang="en-US" sz="1100" dirty="0">
                <a:latin typeface="Quire Sans" panose="020B0502040400020003" pitchFamily="34" charset="0"/>
                <a:cs typeface="Quire Sans" panose="020B0502040400020003" pitchFamily="34" charset="0"/>
              </a:rPr>
              <a:t>Lens</a:t>
            </a:r>
          </a:p>
        </p:txBody>
      </p:sp>
      <p:cxnSp>
        <p:nvCxnSpPr>
          <p:cNvPr id="14" name="Straight Arrow Connector 13">
            <a:extLst>
              <a:ext uri="{FF2B5EF4-FFF2-40B4-BE49-F238E27FC236}">
                <a16:creationId xmlns:a16="http://schemas.microsoft.com/office/drawing/2014/main" id="{007577AF-BEE9-4C81-B1BE-4479D2BA41E7}"/>
              </a:ext>
            </a:extLst>
          </p:cNvPr>
          <p:cNvCxnSpPr>
            <a:stCxn id="23" idx="1"/>
          </p:cNvCxnSpPr>
          <p:nvPr/>
        </p:nvCxnSpPr>
        <p:spPr>
          <a:xfrm flipH="1">
            <a:off x="8436843" y="3407797"/>
            <a:ext cx="153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6AB942-29B4-4BD4-9F20-B6281694490A}"/>
              </a:ext>
            </a:extLst>
          </p:cNvPr>
          <p:cNvCxnSpPr/>
          <p:nvPr/>
        </p:nvCxnSpPr>
        <p:spPr>
          <a:xfrm flipH="1">
            <a:off x="8436843" y="3831855"/>
            <a:ext cx="153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86D71F-5D20-40A4-8AA3-B296A97E66A7}"/>
              </a:ext>
            </a:extLst>
          </p:cNvPr>
          <p:cNvCxnSpPr/>
          <p:nvPr/>
        </p:nvCxnSpPr>
        <p:spPr>
          <a:xfrm flipH="1">
            <a:off x="2322507" y="3820348"/>
            <a:ext cx="153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03C9DAB-588A-4F3F-8770-A012B7AF6CF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671" t="7139" r="16858" b="50033"/>
          <a:stretch/>
        </p:blipFill>
        <p:spPr>
          <a:xfrm>
            <a:off x="3875499" y="1419913"/>
            <a:ext cx="1965743" cy="2510468"/>
          </a:xfrm>
          <a:prstGeom prst="rect">
            <a:avLst/>
          </a:prstGeom>
          <a:ln>
            <a:solidFill>
              <a:schemeClr val="tx1"/>
            </a:solidFill>
          </a:ln>
        </p:spPr>
      </p:pic>
      <p:pic>
        <p:nvPicPr>
          <p:cNvPr id="29" name="Picture 28">
            <a:extLst>
              <a:ext uri="{FF2B5EF4-FFF2-40B4-BE49-F238E27FC236}">
                <a16:creationId xmlns:a16="http://schemas.microsoft.com/office/drawing/2014/main" id="{DE55D31C-1865-4FCE-BF82-0A55BF77C28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8671" t="7139" r="16858" b="50033"/>
          <a:stretch/>
        </p:blipFill>
        <p:spPr>
          <a:xfrm>
            <a:off x="10063768" y="1419913"/>
            <a:ext cx="1965743" cy="2510468"/>
          </a:xfrm>
          <a:prstGeom prst="rect">
            <a:avLst/>
          </a:prstGeom>
          <a:ln>
            <a:solidFill>
              <a:schemeClr val="tx1"/>
            </a:solidFill>
          </a:ln>
        </p:spPr>
      </p:pic>
      <p:sp>
        <p:nvSpPr>
          <p:cNvPr id="15" name="Rectangle 14">
            <a:extLst>
              <a:ext uri="{FF2B5EF4-FFF2-40B4-BE49-F238E27FC236}">
                <a16:creationId xmlns:a16="http://schemas.microsoft.com/office/drawing/2014/main" id="{91F7E9A3-4990-44B4-9FD9-DE1BE129617F}"/>
              </a:ext>
            </a:extLst>
          </p:cNvPr>
          <p:cNvSpPr/>
          <p:nvPr/>
        </p:nvSpPr>
        <p:spPr>
          <a:xfrm>
            <a:off x="4302444" y="2634213"/>
            <a:ext cx="1064537" cy="1296168"/>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Shape&#10;&#10;Description automatically generated with medium confidence">
            <a:extLst>
              <a:ext uri="{FF2B5EF4-FFF2-40B4-BE49-F238E27FC236}">
                <a16:creationId xmlns:a16="http://schemas.microsoft.com/office/drawing/2014/main" id="{AEF56119-FA4B-4495-A05E-FDBB956902A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5363" r="76486" b="14007"/>
          <a:stretch/>
        </p:blipFill>
        <p:spPr>
          <a:xfrm>
            <a:off x="4350560" y="2675146"/>
            <a:ext cx="1058179" cy="1281631"/>
          </a:xfrm>
          <a:prstGeom prst="rect">
            <a:avLst/>
          </a:prstGeom>
        </p:spPr>
      </p:pic>
      <p:sp>
        <p:nvSpPr>
          <p:cNvPr id="20" name="Oval 19">
            <a:extLst>
              <a:ext uri="{FF2B5EF4-FFF2-40B4-BE49-F238E27FC236}">
                <a16:creationId xmlns:a16="http://schemas.microsoft.com/office/drawing/2014/main" id="{0BDFC2B7-C084-44AF-B349-8D2969D3205C}"/>
              </a:ext>
            </a:extLst>
          </p:cNvPr>
          <p:cNvSpPr/>
          <p:nvPr/>
        </p:nvSpPr>
        <p:spPr>
          <a:xfrm>
            <a:off x="10837889" y="2799410"/>
            <a:ext cx="516551" cy="516551"/>
          </a:xfrm>
          <a:prstGeom prst="ellipse">
            <a:avLst/>
          </a:prstGeom>
          <a:solidFill>
            <a:srgbClr val="FBCBA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930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2" grpId="0" animBg="1"/>
      <p:bldP spid="2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5B22C07-46FD-46CF-8E34-D7253986573F}"/>
              </a:ext>
            </a:extLst>
          </p:cNvPr>
          <p:cNvGrpSpPr/>
          <p:nvPr/>
        </p:nvGrpSpPr>
        <p:grpSpPr>
          <a:xfrm>
            <a:off x="718593" y="2469919"/>
            <a:ext cx="2056993" cy="1452418"/>
            <a:chOff x="42210" y="2613355"/>
            <a:chExt cx="2056993" cy="1452418"/>
          </a:xfrm>
        </p:grpSpPr>
        <p:sp>
          <p:nvSpPr>
            <p:cNvPr id="4" name="Rectangle 3">
              <a:extLst>
                <a:ext uri="{FF2B5EF4-FFF2-40B4-BE49-F238E27FC236}">
                  <a16:creationId xmlns:a16="http://schemas.microsoft.com/office/drawing/2014/main" id="{4C7FA6C0-7CD3-4ADF-9D4F-FB99332B0AEA}"/>
                </a:ext>
              </a:extLst>
            </p:cNvPr>
            <p:cNvSpPr/>
            <p:nvPr/>
          </p:nvSpPr>
          <p:spPr bwMode="auto">
            <a:xfrm>
              <a:off x="76441" y="2613355"/>
              <a:ext cx="2022762" cy="14524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pic>
          <p:nvPicPr>
            <p:cNvPr id="5" name="Picture 4" descr="Icon&#10;&#10;Description automatically generated">
              <a:extLst>
                <a:ext uri="{FF2B5EF4-FFF2-40B4-BE49-F238E27FC236}">
                  <a16:creationId xmlns:a16="http://schemas.microsoft.com/office/drawing/2014/main" id="{36EDDC95-7A4C-4050-9786-A72484F99E54}"/>
                </a:ext>
              </a:extLst>
            </p:cNvPr>
            <p:cNvPicPr>
              <a:picLocks noChangeAspect="1"/>
            </p:cNvPicPr>
            <p:nvPr/>
          </p:nvPicPr>
          <p:blipFill rotWithShape="1">
            <a:blip r:embed="rId3"/>
            <a:srcRect l="1" t="20796" r="512" b="20041"/>
            <a:stretch/>
          </p:blipFill>
          <p:spPr>
            <a:xfrm rot="10800000">
              <a:off x="505597" y="2635293"/>
              <a:ext cx="1184657" cy="468849"/>
            </a:xfrm>
            <a:prstGeom prst="rect">
              <a:avLst/>
            </a:prstGeom>
          </p:spPr>
        </p:pic>
        <p:pic>
          <p:nvPicPr>
            <p:cNvPr id="6" name="Picture 5">
              <a:extLst>
                <a:ext uri="{FF2B5EF4-FFF2-40B4-BE49-F238E27FC236}">
                  <a16:creationId xmlns:a16="http://schemas.microsoft.com/office/drawing/2014/main" id="{A7D3EE67-974D-4CA4-8551-E2361B42215E}"/>
                </a:ext>
              </a:extLst>
            </p:cNvPr>
            <p:cNvPicPr>
              <a:picLocks noChangeAspect="1"/>
            </p:cNvPicPr>
            <p:nvPr/>
          </p:nvPicPr>
          <p:blipFill>
            <a:blip r:embed="rId4"/>
            <a:stretch>
              <a:fillRect/>
            </a:stretch>
          </p:blipFill>
          <p:spPr>
            <a:xfrm>
              <a:off x="1193226" y="2758574"/>
              <a:ext cx="384458" cy="468851"/>
            </a:xfrm>
            <a:prstGeom prst="rect">
              <a:avLst/>
            </a:prstGeom>
          </p:spPr>
        </p:pic>
        <p:grpSp>
          <p:nvGrpSpPr>
            <p:cNvPr id="8" name="Group 7">
              <a:extLst>
                <a:ext uri="{FF2B5EF4-FFF2-40B4-BE49-F238E27FC236}">
                  <a16:creationId xmlns:a16="http://schemas.microsoft.com/office/drawing/2014/main" id="{C8246FC9-4E4E-481C-A114-A9125C02C310}"/>
                </a:ext>
              </a:extLst>
            </p:cNvPr>
            <p:cNvGrpSpPr/>
            <p:nvPr/>
          </p:nvGrpSpPr>
          <p:grpSpPr>
            <a:xfrm rot="13726039">
              <a:off x="1960293" y="3887713"/>
              <a:ext cx="73101" cy="181502"/>
              <a:chOff x="3902696" y="2684407"/>
              <a:chExt cx="206963" cy="414164"/>
            </a:xfrm>
          </p:grpSpPr>
          <p:sp>
            <p:nvSpPr>
              <p:cNvPr id="9" name="Rectangle 8">
                <a:extLst>
                  <a:ext uri="{FF2B5EF4-FFF2-40B4-BE49-F238E27FC236}">
                    <a16:creationId xmlns:a16="http://schemas.microsoft.com/office/drawing/2014/main" id="{0AE274DC-BD62-4DDC-AF38-2B8CD316C490}"/>
                  </a:ext>
                </a:extLst>
              </p:cNvPr>
              <p:cNvSpPr/>
              <p:nvPr/>
            </p:nvSpPr>
            <p:spPr>
              <a:xfrm flipH="1">
                <a:off x="3922023" y="2982520"/>
                <a:ext cx="133312" cy="4571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EF1BD2-A862-4110-A9F6-E13854BAF2FA}"/>
                  </a:ext>
                </a:extLst>
              </p:cNvPr>
              <p:cNvSpPr/>
              <p:nvPr/>
            </p:nvSpPr>
            <p:spPr>
              <a:xfrm flipH="1">
                <a:off x="3902696" y="2684407"/>
                <a:ext cx="45719" cy="414164"/>
              </a:xfrm>
              <a:prstGeom prst="rect">
                <a:avLst/>
              </a:prstGeom>
              <a:solidFill>
                <a:schemeClr val="accent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8DEA8C-0BDE-46E7-BAED-FF92A6A50204}"/>
                  </a:ext>
                </a:extLst>
              </p:cNvPr>
              <p:cNvSpPr/>
              <p:nvPr/>
            </p:nvSpPr>
            <p:spPr>
              <a:xfrm flipH="1">
                <a:off x="3945873" y="2748153"/>
                <a:ext cx="133312" cy="45719"/>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EF29BF-AD5A-4444-903A-6CBFAFA24F73}"/>
                  </a:ext>
                </a:extLst>
              </p:cNvPr>
              <p:cNvSpPr/>
              <p:nvPr/>
            </p:nvSpPr>
            <p:spPr>
              <a:xfrm flipH="1">
                <a:off x="4063941" y="2748153"/>
                <a:ext cx="45718" cy="292355"/>
              </a:xfrm>
              <a:prstGeom prst="rect">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FFD406BE-7569-475A-AC48-CFCF4FA67E72}"/>
                </a:ext>
              </a:extLst>
            </p:cNvPr>
            <p:cNvPicPr>
              <a:picLocks noChangeAspect="1"/>
            </p:cNvPicPr>
            <p:nvPr/>
          </p:nvPicPr>
          <p:blipFill>
            <a:blip r:embed="rId4"/>
            <a:stretch>
              <a:fillRect/>
            </a:stretch>
          </p:blipFill>
          <p:spPr>
            <a:xfrm>
              <a:off x="657182" y="2767091"/>
              <a:ext cx="384458" cy="468851"/>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A5006E45-97DA-452B-A7E1-4168A5178332}"/>
                </a:ext>
              </a:extLst>
            </p:cNvPr>
            <p:cNvPicPr>
              <a:picLocks noChangeAspect="1"/>
            </p:cNvPicPr>
            <p:nvPr/>
          </p:nvPicPr>
          <p:blipFill>
            <a:blip r:embed="rId5"/>
            <a:stretch>
              <a:fillRect/>
            </a:stretch>
          </p:blipFill>
          <p:spPr>
            <a:xfrm rot="5400000">
              <a:off x="42210" y="3235942"/>
              <a:ext cx="547664" cy="547664"/>
            </a:xfrm>
            <a:prstGeom prst="rect">
              <a:avLst/>
            </a:prstGeom>
          </p:spPr>
        </p:pic>
        <p:pic>
          <p:nvPicPr>
            <p:cNvPr id="18" name="Picture 17">
              <a:extLst>
                <a:ext uri="{FF2B5EF4-FFF2-40B4-BE49-F238E27FC236}">
                  <a16:creationId xmlns:a16="http://schemas.microsoft.com/office/drawing/2014/main" id="{58025FB9-2755-4DCD-ABC4-CDB885A81FE3}"/>
                </a:ext>
              </a:extLst>
            </p:cNvPr>
            <p:cNvPicPr>
              <a:picLocks noChangeAspect="1"/>
            </p:cNvPicPr>
            <p:nvPr/>
          </p:nvPicPr>
          <p:blipFill>
            <a:blip r:embed="rId4"/>
            <a:stretch>
              <a:fillRect/>
            </a:stretch>
          </p:blipFill>
          <p:spPr>
            <a:xfrm rot="15942415">
              <a:off x="216796" y="3271788"/>
              <a:ext cx="384458" cy="468851"/>
            </a:xfrm>
            <a:prstGeom prst="rect">
              <a:avLst/>
            </a:prstGeom>
          </p:spPr>
        </p:pic>
        <p:grpSp>
          <p:nvGrpSpPr>
            <p:cNvPr id="25" name="Group 24">
              <a:extLst>
                <a:ext uri="{FF2B5EF4-FFF2-40B4-BE49-F238E27FC236}">
                  <a16:creationId xmlns:a16="http://schemas.microsoft.com/office/drawing/2014/main" id="{7372D858-8683-43E2-BE03-93A72FB942CC}"/>
                </a:ext>
              </a:extLst>
            </p:cNvPr>
            <p:cNvGrpSpPr/>
            <p:nvPr/>
          </p:nvGrpSpPr>
          <p:grpSpPr>
            <a:xfrm>
              <a:off x="261320" y="3853769"/>
              <a:ext cx="1333266" cy="212004"/>
              <a:chOff x="912972" y="4581669"/>
              <a:chExt cx="2143379" cy="470622"/>
            </a:xfrm>
          </p:grpSpPr>
          <p:sp>
            <p:nvSpPr>
              <p:cNvPr id="19" name="Rectangle 18">
                <a:extLst>
                  <a:ext uri="{FF2B5EF4-FFF2-40B4-BE49-F238E27FC236}">
                    <a16:creationId xmlns:a16="http://schemas.microsoft.com/office/drawing/2014/main" id="{0F141212-A1AC-4E9D-958A-DEFFA867976E}"/>
                  </a:ext>
                </a:extLst>
              </p:cNvPr>
              <p:cNvSpPr/>
              <p:nvPr/>
            </p:nvSpPr>
            <p:spPr bwMode="auto">
              <a:xfrm>
                <a:off x="1503124" y="4616031"/>
                <a:ext cx="1553227" cy="350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sp>
            <p:nvSpPr>
              <p:cNvPr id="21" name="Oval 20">
                <a:extLst>
                  <a:ext uri="{FF2B5EF4-FFF2-40B4-BE49-F238E27FC236}">
                    <a16:creationId xmlns:a16="http://schemas.microsoft.com/office/drawing/2014/main" id="{9F114FDC-4381-4C1C-ACC6-DAFD366A7668}"/>
                  </a:ext>
                </a:extLst>
              </p:cNvPr>
              <p:cNvSpPr/>
              <p:nvPr/>
            </p:nvSpPr>
            <p:spPr bwMode="auto">
              <a:xfrm>
                <a:off x="980827" y="4628557"/>
                <a:ext cx="325676" cy="32567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pic>
            <p:nvPicPr>
              <p:cNvPr id="22" name="Graphic 21" descr="Laptop with phone and calculator">
                <a:extLst>
                  <a:ext uri="{FF2B5EF4-FFF2-40B4-BE49-F238E27FC236}">
                    <a16:creationId xmlns:a16="http://schemas.microsoft.com/office/drawing/2014/main" id="{B3F986EE-902C-4FEA-A587-64B990E292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783" r="22087" b="55760"/>
              <a:stretch/>
            </p:blipFill>
            <p:spPr>
              <a:xfrm rot="10800000">
                <a:off x="1622311" y="4726615"/>
                <a:ext cx="1333323" cy="325676"/>
              </a:xfrm>
              <a:prstGeom prst="rect">
                <a:avLst/>
              </a:prstGeom>
            </p:spPr>
          </p:pic>
          <p:pic>
            <p:nvPicPr>
              <p:cNvPr id="23" name="Picture 22" descr="A close-up of a plant&#10;&#10;Description automatically generated with medium confidence">
                <a:extLst>
                  <a:ext uri="{FF2B5EF4-FFF2-40B4-BE49-F238E27FC236}">
                    <a16:creationId xmlns:a16="http://schemas.microsoft.com/office/drawing/2014/main" id="{B49B0AE2-B817-4DC6-A092-3F5A93F4C801}"/>
                  </a:ext>
                </a:extLst>
              </p:cNvPr>
              <p:cNvPicPr>
                <a:picLocks noChangeAspect="1"/>
              </p:cNvPicPr>
              <p:nvPr/>
            </p:nvPicPr>
            <p:blipFill>
              <a:blip r:embed="rId8"/>
              <a:stretch>
                <a:fillRect/>
              </a:stretch>
            </p:blipFill>
            <p:spPr>
              <a:xfrm>
                <a:off x="912972" y="4581669"/>
                <a:ext cx="374081" cy="372564"/>
              </a:xfrm>
              <a:prstGeom prst="rect">
                <a:avLst/>
              </a:prstGeom>
            </p:spPr>
          </p:pic>
        </p:grpSp>
      </p:grpSp>
      <p:sp>
        <p:nvSpPr>
          <p:cNvPr id="26" name="Isosceles Triangle 25">
            <a:extLst>
              <a:ext uri="{FF2B5EF4-FFF2-40B4-BE49-F238E27FC236}">
                <a16:creationId xmlns:a16="http://schemas.microsoft.com/office/drawing/2014/main" id="{B50998C3-EEEB-4F77-BF95-411A993BD005}"/>
              </a:ext>
            </a:extLst>
          </p:cNvPr>
          <p:cNvSpPr/>
          <p:nvPr/>
        </p:nvSpPr>
        <p:spPr bwMode="auto">
          <a:xfrm rot="8160744">
            <a:off x="862493" y="2347503"/>
            <a:ext cx="2398691" cy="1697248"/>
          </a:xfrm>
          <a:prstGeom prst="triangle">
            <a:avLst/>
          </a:prstGeom>
          <a:solidFill>
            <a:srgbClr val="B7F9B9">
              <a:alpha val="47059"/>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itchFamily="-109" charset="0"/>
            </a:endParaRPr>
          </a:p>
        </p:txBody>
      </p:sp>
      <p:grpSp>
        <p:nvGrpSpPr>
          <p:cNvPr id="41" name="Group 40">
            <a:extLst>
              <a:ext uri="{FF2B5EF4-FFF2-40B4-BE49-F238E27FC236}">
                <a16:creationId xmlns:a16="http://schemas.microsoft.com/office/drawing/2014/main" id="{9CCBAA2F-585F-4F63-8248-7188C93C4BD4}"/>
              </a:ext>
            </a:extLst>
          </p:cNvPr>
          <p:cNvGrpSpPr/>
          <p:nvPr/>
        </p:nvGrpSpPr>
        <p:grpSpPr>
          <a:xfrm>
            <a:off x="2947377" y="2469919"/>
            <a:ext cx="2029482" cy="1452418"/>
            <a:chOff x="2270995" y="2613355"/>
            <a:chExt cx="2029482" cy="1452418"/>
          </a:xfrm>
        </p:grpSpPr>
        <p:pic>
          <p:nvPicPr>
            <p:cNvPr id="27" name="Picture 26" descr="A picture containing shape&#10;&#10;Description automatically generated">
              <a:extLst>
                <a:ext uri="{FF2B5EF4-FFF2-40B4-BE49-F238E27FC236}">
                  <a16:creationId xmlns:a16="http://schemas.microsoft.com/office/drawing/2014/main" id="{693BB5B2-1971-4450-9853-B32AED128A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0954" y="2938936"/>
              <a:ext cx="1026801" cy="980128"/>
            </a:xfrm>
            <a:prstGeom prst="rect">
              <a:avLst/>
            </a:prstGeom>
            <a:ln>
              <a:noFill/>
            </a:ln>
          </p:spPr>
        </p:pic>
        <p:pic>
          <p:nvPicPr>
            <p:cNvPr id="28" name="Picture 27">
              <a:extLst>
                <a:ext uri="{FF2B5EF4-FFF2-40B4-BE49-F238E27FC236}">
                  <a16:creationId xmlns:a16="http://schemas.microsoft.com/office/drawing/2014/main" id="{834E7643-6385-451C-8228-BC4A2E3315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63861" y="3153715"/>
              <a:ext cx="836616" cy="836616"/>
            </a:xfrm>
            <a:prstGeom prst="rect">
              <a:avLst/>
            </a:prstGeom>
          </p:spPr>
        </p:pic>
        <p:sp>
          <p:nvSpPr>
            <p:cNvPr id="29" name="Rectangle 28">
              <a:extLst>
                <a:ext uri="{FF2B5EF4-FFF2-40B4-BE49-F238E27FC236}">
                  <a16:creationId xmlns:a16="http://schemas.microsoft.com/office/drawing/2014/main" id="{BBF5CFC4-2E42-47B1-97C6-812B14B11B3A}"/>
                </a:ext>
              </a:extLst>
            </p:cNvPr>
            <p:cNvSpPr/>
            <p:nvPr/>
          </p:nvSpPr>
          <p:spPr bwMode="auto">
            <a:xfrm>
              <a:off x="2270995" y="2613355"/>
              <a:ext cx="2022762" cy="14524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grpSp>
      <p:grpSp>
        <p:nvGrpSpPr>
          <p:cNvPr id="42" name="Group 41">
            <a:extLst>
              <a:ext uri="{FF2B5EF4-FFF2-40B4-BE49-F238E27FC236}">
                <a16:creationId xmlns:a16="http://schemas.microsoft.com/office/drawing/2014/main" id="{C4B100FB-0E9E-4E0A-8701-88D92CB16828}"/>
              </a:ext>
            </a:extLst>
          </p:cNvPr>
          <p:cNvGrpSpPr/>
          <p:nvPr/>
        </p:nvGrpSpPr>
        <p:grpSpPr>
          <a:xfrm>
            <a:off x="7137434" y="2491857"/>
            <a:ext cx="2022762" cy="1452418"/>
            <a:chOff x="4765817" y="2635293"/>
            <a:chExt cx="2022762" cy="1452418"/>
          </a:xfrm>
        </p:grpSpPr>
        <p:sp>
          <p:nvSpPr>
            <p:cNvPr id="30" name="Rectangle 29">
              <a:extLst>
                <a:ext uri="{FF2B5EF4-FFF2-40B4-BE49-F238E27FC236}">
                  <a16:creationId xmlns:a16="http://schemas.microsoft.com/office/drawing/2014/main" id="{3AC6FC4F-9621-4E4E-8F96-F8D09835593F}"/>
                </a:ext>
              </a:extLst>
            </p:cNvPr>
            <p:cNvSpPr/>
            <p:nvPr/>
          </p:nvSpPr>
          <p:spPr bwMode="auto">
            <a:xfrm>
              <a:off x="4765817" y="2635293"/>
              <a:ext cx="2022762" cy="14524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pic>
          <p:nvPicPr>
            <p:cNvPr id="32" name="Picture 31">
              <a:extLst>
                <a:ext uri="{FF2B5EF4-FFF2-40B4-BE49-F238E27FC236}">
                  <a16:creationId xmlns:a16="http://schemas.microsoft.com/office/drawing/2014/main" id="{607F7A90-8008-42F0-87B7-0888BED46D2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9000" y="2877053"/>
              <a:ext cx="1416558" cy="1188720"/>
            </a:xfrm>
            <a:prstGeom prst="rect">
              <a:avLst/>
            </a:prstGeom>
            <a:ln>
              <a:noFill/>
            </a:ln>
          </p:spPr>
        </p:pic>
        <p:pic>
          <p:nvPicPr>
            <p:cNvPr id="33" name="Picture 32" descr="Icon&#10;&#10;Description automatically generated">
              <a:extLst>
                <a:ext uri="{FF2B5EF4-FFF2-40B4-BE49-F238E27FC236}">
                  <a16:creationId xmlns:a16="http://schemas.microsoft.com/office/drawing/2014/main" id="{CCD4A073-BAD3-43A2-ADBE-E53A91602FF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1604" t="9385" r="20240" b="66824"/>
            <a:stretch/>
          </p:blipFill>
          <p:spPr>
            <a:xfrm>
              <a:off x="5609718" y="3096246"/>
              <a:ext cx="230685" cy="163485"/>
            </a:xfrm>
            <a:prstGeom prst="rect">
              <a:avLst/>
            </a:prstGeom>
          </p:spPr>
        </p:pic>
      </p:grpSp>
      <p:grpSp>
        <p:nvGrpSpPr>
          <p:cNvPr id="43" name="Group 42">
            <a:extLst>
              <a:ext uri="{FF2B5EF4-FFF2-40B4-BE49-F238E27FC236}">
                <a16:creationId xmlns:a16="http://schemas.microsoft.com/office/drawing/2014/main" id="{ADD77BF1-244B-465D-8DBF-F1B123049977}"/>
              </a:ext>
            </a:extLst>
          </p:cNvPr>
          <p:cNvGrpSpPr/>
          <p:nvPr/>
        </p:nvGrpSpPr>
        <p:grpSpPr>
          <a:xfrm>
            <a:off x="9331988" y="2491857"/>
            <a:ext cx="2022762" cy="1452418"/>
            <a:chOff x="6960371" y="2635293"/>
            <a:chExt cx="2022762" cy="1452418"/>
          </a:xfrm>
        </p:grpSpPr>
        <p:sp>
          <p:nvSpPr>
            <p:cNvPr id="31" name="Rectangle 30">
              <a:extLst>
                <a:ext uri="{FF2B5EF4-FFF2-40B4-BE49-F238E27FC236}">
                  <a16:creationId xmlns:a16="http://schemas.microsoft.com/office/drawing/2014/main" id="{B0EA4547-0160-4F60-84F0-2F3EC4C7AEEE}"/>
                </a:ext>
              </a:extLst>
            </p:cNvPr>
            <p:cNvSpPr/>
            <p:nvPr/>
          </p:nvSpPr>
          <p:spPr bwMode="auto">
            <a:xfrm>
              <a:off x="6960371" y="2635293"/>
              <a:ext cx="2022762" cy="145241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09" charset="0"/>
              </a:endParaRPr>
            </a:p>
          </p:txBody>
        </p:sp>
        <p:pic>
          <p:nvPicPr>
            <p:cNvPr id="34" name="Picture 33" descr="A picture containing text&#10;&#10;Description automatically generated">
              <a:extLst>
                <a:ext uri="{FF2B5EF4-FFF2-40B4-BE49-F238E27FC236}">
                  <a16:creationId xmlns:a16="http://schemas.microsoft.com/office/drawing/2014/main" id="{F48193C9-F105-4172-BBEB-EB5E45320BD2}"/>
                </a:ext>
              </a:extLst>
            </p:cNvPr>
            <p:cNvPicPr>
              <a:picLocks noChangeAspect="1"/>
            </p:cNvPicPr>
            <p:nvPr/>
          </p:nvPicPr>
          <p:blipFill rotWithShape="1">
            <a:blip r:embed="rId13">
              <a:extLst>
                <a:ext uri="{28A0092B-C50C-407E-A947-70E740481C1C}">
                  <a14:useLocalDpi xmlns:a14="http://schemas.microsoft.com/office/drawing/2010/main" val="0"/>
                </a:ext>
              </a:extLst>
            </a:blip>
            <a:srcRect l="6114" r="6923" b="12000"/>
            <a:stretch/>
          </p:blipFill>
          <p:spPr>
            <a:xfrm>
              <a:off x="7225126" y="2928979"/>
              <a:ext cx="1493251" cy="1084868"/>
            </a:xfrm>
            <a:prstGeom prst="rect">
              <a:avLst/>
            </a:prstGeom>
          </p:spPr>
        </p:pic>
      </p:grpSp>
      <p:pic>
        <p:nvPicPr>
          <p:cNvPr id="37" name="Picture 36">
            <a:extLst>
              <a:ext uri="{FF2B5EF4-FFF2-40B4-BE49-F238E27FC236}">
                <a16:creationId xmlns:a16="http://schemas.microsoft.com/office/drawing/2014/main" id="{2ABE4D84-30B4-4C07-8971-AF7D1D14CB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5169" y="6246809"/>
            <a:ext cx="1662801" cy="611192"/>
          </a:xfrm>
          <a:prstGeom prst="rect">
            <a:avLst/>
          </a:prstGeom>
        </p:spPr>
      </p:pic>
      <p:sp>
        <p:nvSpPr>
          <p:cNvPr id="44" name="TextBox 43">
            <a:extLst>
              <a:ext uri="{FF2B5EF4-FFF2-40B4-BE49-F238E27FC236}">
                <a16:creationId xmlns:a16="http://schemas.microsoft.com/office/drawing/2014/main" id="{C7C6C392-1E3E-4680-932A-D03043B74CF8}"/>
              </a:ext>
            </a:extLst>
          </p:cNvPr>
          <p:cNvSpPr txBox="1"/>
          <p:nvPr/>
        </p:nvSpPr>
        <p:spPr>
          <a:xfrm>
            <a:off x="972001" y="4081217"/>
            <a:ext cx="1473898" cy="307777"/>
          </a:xfrm>
          <a:prstGeom prst="rect">
            <a:avLst/>
          </a:prstGeom>
          <a:noFill/>
          <a:ln>
            <a:solidFill>
              <a:srgbClr val="FF0000"/>
            </a:solidFill>
          </a:ln>
        </p:spPr>
        <p:txBody>
          <a:bodyPr wrap="square" rtlCol="0">
            <a:spAutoFit/>
          </a:bodyPr>
          <a:lstStyle/>
          <a:p>
            <a:pPr algn="ctr"/>
            <a:r>
              <a:rPr lang="en-US" sz="1400" dirty="0"/>
              <a:t>People Counting</a:t>
            </a:r>
          </a:p>
        </p:txBody>
      </p:sp>
      <p:sp>
        <p:nvSpPr>
          <p:cNvPr id="45" name="TextBox 44">
            <a:extLst>
              <a:ext uri="{FF2B5EF4-FFF2-40B4-BE49-F238E27FC236}">
                <a16:creationId xmlns:a16="http://schemas.microsoft.com/office/drawing/2014/main" id="{AB1C4366-B617-4E9C-B1F8-80AA50B3F64A}"/>
              </a:ext>
            </a:extLst>
          </p:cNvPr>
          <p:cNvSpPr txBox="1"/>
          <p:nvPr/>
        </p:nvSpPr>
        <p:spPr>
          <a:xfrm>
            <a:off x="3140881" y="4079479"/>
            <a:ext cx="1635755" cy="307777"/>
          </a:xfrm>
          <a:prstGeom prst="rect">
            <a:avLst/>
          </a:prstGeom>
          <a:noFill/>
          <a:ln>
            <a:solidFill>
              <a:srgbClr val="FF0000"/>
            </a:solidFill>
          </a:ln>
        </p:spPr>
        <p:txBody>
          <a:bodyPr wrap="square" rtlCol="0">
            <a:spAutoFit/>
          </a:bodyPr>
          <a:lstStyle/>
          <a:p>
            <a:pPr algn="ctr"/>
            <a:r>
              <a:rPr lang="en-US" sz="1400" dirty="0"/>
              <a:t>Search and Rescue</a:t>
            </a:r>
          </a:p>
        </p:txBody>
      </p:sp>
      <p:sp>
        <p:nvSpPr>
          <p:cNvPr id="46" name="TextBox 45">
            <a:extLst>
              <a:ext uri="{FF2B5EF4-FFF2-40B4-BE49-F238E27FC236}">
                <a16:creationId xmlns:a16="http://schemas.microsoft.com/office/drawing/2014/main" id="{E74EAA10-5D11-4ADE-AE72-05ECD6EA4C9E}"/>
              </a:ext>
            </a:extLst>
          </p:cNvPr>
          <p:cNvSpPr txBox="1"/>
          <p:nvPr/>
        </p:nvSpPr>
        <p:spPr>
          <a:xfrm>
            <a:off x="7388248" y="4079479"/>
            <a:ext cx="1635755" cy="307777"/>
          </a:xfrm>
          <a:prstGeom prst="rect">
            <a:avLst/>
          </a:prstGeom>
          <a:noFill/>
          <a:ln>
            <a:solidFill>
              <a:srgbClr val="FF0000"/>
            </a:solidFill>
          </a:ln>
        </p:spPr>
        <p:txBody>
          <a:bodyPr wrap="square" rtlCol="0">
            <a:spAutoFit/>
          </a:bodyPr>
          <a:lstStyle/>
          <a:p>
            <a:pPr algn="ctr"/>
            <a:r>
              <a:rPr lang="en-US" sz="1400" dirty="0"/>
              <a:t>Driver fatigue</a:t>
            </a:r>
          </a:p>
        </p:txBody>
      </p:sp>
      <p:sp>
        <p:nvSpPr>
          <p:cNvPr id="47" name="TextBox 46">
            <a:extLst>
              <a:ext uri="{FF2B5EF4-FFF2-40B4-BE49-F238E27FC236}">
                <a16:creationId xmlns:a16="http://schemas.microsoft.com/office/drawing/2014/main" id="{9B1D162A-0FAC-46F1-9E10-30CD0DE82944}"/>
              </a:ext>
            </a:extLst>
          </p:cNvPr>
          <p:cNvSpPr txBox="1"/>
          <p:nvPr/>
        </p:nvSpPr>
        <p:spPr>
          <a:xfrm>
            <a:off x="9525491" y="4079478"/>
            <a:ext cx="1635755" cy="307777"/>
          </a:xfrm>
          <a:prstGeom prst="rect">
            <a:avLst/>
          </a:prstGeom>
          <a:noFill/>
          <a:ln>
            <a:solidFill>
              <a:srgbClr val="FF0000"/>
            </a:solidFill>
          </a:ln>
        </p:spPr>
        <p:txBody>
          <a:bodyPr wrap="square" rtlCol="0">
            <a:spAutoFit/>
          </a:bodyPr>
          <a:lstStyle/>
          <a:p>
            <a:pPr algn="ctr"/>
            <a:r>
              <a:rPr lang="en-US" sz="1400" dirty="0"/>
              <a:t>Sleep Monitoring</a:t>
            </a:r>
          </a:p>
        </p:txBody>
      </p:sp>
      <p:sp>
        <p:nvSpPr>
          <p:cNvPr id="48" name="Rectangle 115">
            <a:extLst>
              <a:ext uri="{FF2B5EF4-FFF2-40B4-BE49-F238E27FC236}">
                <a16:creationId xmlns:a16="http://schemas.microsoft.com/office/drawing/2014/main" id="{A180D3DA-AD55-43D9-AD9B-63E4C4950C13}"/>
              </a:ext>
            </a:extLst>
          </p:cNvPr>
          <p:cNvSpPr>
            <a:spLocks noChangeArrowheads="1"/>
          </p:cNvSpPr>
          <p:nvPr/>
        </p:nvSpPr>
        <p:spPr bwMode="auto">
          <a:xfrm>
            <a:off x="1334483" y="427953"/>
            <a:ext cx="3823854" cy="707886"/>
          </a:xfrm>
          <a:prstGeom prst="rect">
            <a:avLst/>
          </a:prstGeom>
          <a:solidFill>
            <a:schemeClr val="bg1"/>
          </a:solidFill>
          <a:ln w="9525">
            <a:solidFill>
              <a:schemeClr val="tx2"/>
            </a:solidFill>
            <a:miter lim="800000"/>
            <a:headEnd/>
            <a:tailEnd/>
          </a:ln>
        </p:spPr>
        <p:txBody>
          <a:bodyPr wrap="square">
            <a:spAutoFit/>
          </a:bodyPr>
          <a:lstStyle/>
          <a:p>
            <a:pPr algn="ctr"/>
            <a:r>
              <a:rPr lang="en-CA" sz="2000" b="1" dirty="0">
                <a:solidFill>
                  <a:srgbClr val="C00000"/>
                </a:solidFill>
                <a:latin typeface="Quire Sans" panose="020B0502040400020003" pitchFamily="34" charset="0"/>
                <a:cs typeface="Quire Sans" panose="020B0502040400020003" pitchFamily="34" charset="0"/>
              </a:rPr>
              <a:t>Proposed Solution 1 – MIMO Rx Beamforming Based</a:t>
            </a:r>
            <a:endParaRPr lang="en-US" sz="2000" b="1" dirty="0">
              <a:solidFill>
                <a:srgbClr val="C00000"/>
              </a:solidFill>
              <a:latin typeface="Quire Sans" panose="020B0502040400020003" pitchFamily="34" charset="0"/>
              <a:cs typeface="Quire Sans" panose="020B0502040400020003" pitchFamily="34" charset="0"/>
            </a:endParaRPr>
          </a:p>
        </p:txBody>
      </p:sp>
      <p:sp>
        <p:nvSpPr>
          <p:cNvPr id="49" name="Rectangle 115">
            <a:extLst>
              <a:ext uri="{FF2B5EF4-FFF2-40B4-BE49-F238E27FC236}">
                <a16:creationId xmlns:a16="http://schemas.microsoft.com/office/drawing/2014/main" id="{8ACBB340-E614-4D70-826F-0789055FACE0}"/>
              </a:ext>
            </a:extLst>
          </p:cNvPr>
          <p:cNvSpPr>
            <a:spLocks noChangeArrowheads="1"/>
          </p:cNvSpPr>
          <p:nvPr/>
        </p:nvSpPr>
        <p:spPr bwMode="auto">
          <a:xfrm>
            <a:off x="7238422" y="422929"/>
            <a:ext cx="3823854" cy="707886"/>
          </a:xfrm>
          <a:prstGeom prst="rect">
            <a:avLst/>
          </a:prstGeom>
          <a:solidFill>
            <a:schemeClr val="bg1"/>
          </a:solidFill>
          <a:ln w="9525">
            <a:solidFill>
              <a:schemeClr val="tx2"/>
            </a:solidFill>
            <a:miter lim="800000"/>
            <a:headEnd/>
            <a:tailEnd/>
          </a:ln>
        </p:spPr>
        <p:txBody>
          <a:bodyPr wrap="square">
            <a:spAutoFit/>
          </a:bodyPr>
          <a:lstStyle/>
          <a:p>
            <a:pPr algn="ctr"/>
            <a:r>
              <a:rPr lang="en-CA" sz="2000" b="1" dirty="0">
                <a:solidFill>
                  <a:srgbClr val="C00000"/>
                </a:solidFill>
                <a:latin typeface="Quire Sans" panose="020B0502040400020003" pitchFamily="34" charset="0"/>
                <a:cs typeface="Quire Sans" panose="020B0502040400020003" pitchFamily="34" charset="0"/>
              </a:rPr>
              <a:t>Proposed Solution 2 – RF Lens Based</a:t>
            </a:r>
            <a:endParaRPr lang="en-US" sz="2000" b="1" dirty="0">
              <a:solidFill>
                <a:srgbClr val="C00000"/>
              </a:solidFill>
              <a:latin typeface="Quire Sans" panose="020B0502040400020003" pitchFamily="34" charset="0"/>
              <a:cs typeface="Quire Sans" panose="020B0502040400020003" pitchFamily="34" charset="0"/>
            </a:endParaRPr>
          </a:p>
        </p:txBody>
      </p:sp>
      <p:cxnSp>
        <p:nvCxnSpPr>
          <p:cNvPr id="50" name="Straight Connector 49">
            <a:extLst>
              <a:ext uri="{FF2B5EF4-FFF2-40B4-BE49-F238E27FC236}">
                <a16:creationId xmlns:a16="http://schemas.microsoft.com/office/drawing/2014/main" id="{064D4A7F-637F-4CC1-BD88-B44C89F693D8}"/>
              </a:ext>
            </a:extLst>
          </p:cNvPr>
          <p:cNvCxnSpPr>
            <a:cxnSpLocks/>
          </p:cNvCxnSpPr>
          <p:nvPr/>
        </p:nvCxnSpPr>
        <p:spPr bwMode="auto">
          <a:xfrm flipV="1">
            <a:off x="6102349" y="1237674"/>
            <a:ext cx="0" cy="56203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22666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noGrp="1"/>
          </p:cNvGraphicFramePr>
          <p:nvPr>
            <p:ph idx="1"/>
            <p:extLst>
              <p:ext uri="{D42A27DB-BD31-4B8C-83A1-F6EECF244321}">
                <p14:modId xmlns:p14="http://schemas.microsoft.com/office/powerpoint/2010/main" val="2456882157"/>
              </p:ext>
            </p:extLst>
          </p:nvPr>
        </p:nvGraphicFramePr>
        <p:xfrm>
          <a:off x="2853796" y="1576210"/>
          <a:ext cx="5792899" cy="3605392"/>
        </p:xfrm>
        <a:graphic>
          <a:graphicData uri="http://schemas.openxmlformats.org/drawingml/2006/table">
            <a:tbl>
              <a:tblPr firstRow="1" bandRow="1">
                <a:tableStyleId>{5C22544A-7EE6-4342-B048-85BDC9FD1C3A}</a:tableStyleId>
              </a:tblPr>
              <a:tblGrid>
                <a:gridCol w="4274762">
                  <a:extLst>
                    <a:ext uri="{9D8B030D-6E8A-4147-A177-3AD203B41FA5}">
                      <a16:colId xmlns:a16="http://schemas.microsoft.com/office/drawing/2014/main" val="2274639921"/>
                    </a:ext>
                  </a:extLst>
                </a:gridCol>
                <a:gridCol w="1518137">
                  <a:extLst>
                    <a:ext uri="{9D8B030D-6E8A-4147-A177-3AD203B41FA5}">
                      <a16:colId xmlns:a16="http://schemas.microsoft.com/office/drawing/2014/main" val="3335050008"/>
                    </a:ext>
                  </a:extLst>
                </a:gridCol>
              </a:tblGrid>
              <a:tr h="450674">
                <a:tc>
                  <a:txBody>
                    <a:bodyPr/>
                    <a:lstStyle/>
                    <a:p>
                      <a:r>
                        <a:rPr lang="en-US" dirty="0"/>
                        <a:t>Parameter (FMCW)</a:t>
                      </a:r>
                    </a:p>
                  </a:txBody>
                  <a:tcPr/>
                </a:tc>
                <a:tc>
                  <a:txBody>
                    <a:bodyPr/>
                    <a:lstStyle/>
                    <a:p>
                      <a:r>
                        <a:rPr lang="en-US" dirty="0"/>
                        <a:t>Value</a:t>
                      </a:r>
                    </a:p>
                  </a:txBody>
                  <a:tcPr/>
                </a:tc>
                <a:extLst>
                  <a:ext uri="{0D108BD9-81ED-4DB2-BD59-A6C34878D82A}">
                    <a16:rowId xmlns:a16="http://schemas.microsoft.com/office/drawing/2014/main" val="3785355620"/>
                  </a:ext>
                </a:extLst>
              </a:tr>
              <a:tr h="450674">
                <a:tc>
                  <a:txBody>
                    <a:bodyPr/>
                    <a:lstStyle/>
                    <a:p>
                      <a:r>
                        <a:rPr lang="en-US" dirty="0"/>
                        <a:t>Number</a:t>
                      </a:r>
                      <a:r>
                        <a:rPr lang="en-US" baseline="0" dirty="0"/>
                        <a:t> of Samples (fast time)</a:t>
                      </a:r>
                      <a:endParaRPr lang="en-US" dirty="0"/>
                    </a:p>
                  </a:txBody>
                  <a:tcPr/>
                </a:tc>
                <a:tc>
                  <a:txBody>
                    <a:bodyPr/>
                    <a:lstStyle/>
                    <a:p>
                      <a:r>
                        <a:rPr lang="en-US" dirty="0"/>
                        <a:t>128</a:t>
                      </a:r>
                    </a:p>
                  </a:txBody>
                  <a:tcPr/>
                </a:tc>
                <a:extLst>
                  <a:ext uri="{0D108BD9-81ED-4DB2-BD59-A6C34878D82A}">
                    <a16:rowId xmlns:a16="http://schemas.microsoft.com/office/drawing/2014/main" val="2008975124"/>
                  </a:ext>
                </a:extLst>
              </a:tr>
              <a:tr h="450674">
                <a:tc>
                  <a:txBody>
                    <a:bodyPr/>
                    <a:lstStyle/>
                    <a:p>
                      <a:r>
                        <a:rPr lang="en-US" dirty="0"/>
                        <a:t>Number of Frames (slow time)</a:t>
                      </a:r>
                    </a:p>
                  </a:txBody>
                  <a:tcPr/>
                </a:tc>
                <a:tc>
                  <a:txBody>
                    <a:bodyPr/>
                    <a:lstStyle/>
                    <a:p>
                      <a:r>
                        <a:rPr lang="en-US" dirty="0"/>
                        <a:t>512</a:t>
                      </a:r>
                    </a:p>
                  </a:txBody>
                  <a:tcPr/>
                </a:tc>
                <a:extLst>
                  <a:ext uri="{0D108BD9-81ED-4DB2-BD59-A6C34878D82A}">
                    <a16:rowId xmlns:a16="http://schemas.microsoft.com/office/drawing/2014/main" val="3572969382"/>
                  </a:ext>
                </a:extLst>
              </a:tr>
              <a:tr h="450674">
                <a:tc>
                  <a:txBody>
                    <a:bodyPr/>
                    <a:lstStyle/>
                    <a:p>
                      <a:r>
                        <a:rPr lang="en-US" dirty="0"/>
                        <a:t>Frequency</a:t>
                      </a:r>
                    </a:p>
                  </a:txBody>
                  <a:tcPr/>
                </a:tc>
                <a:tc>
                  <a:txBody>
                    <a:bodyPr/>
                    <a:lstStyle/>
                    <a:p>
                      <a:r>
                        <a:rPr lang="en-US" dirty="0"/>
                        <a:t>77 GHz</a:t>
                      </a:r>
                    </a:p>
                  </a:txBody>
                  <a:tcPr/>
                </a:tc>
                <a:extLst>
                  <a:ext uri="{0D108BD9-81ED-4DB2-BD59-A6C34878D82A}">
                    <a16:rowId xmlns:a16="http://schemas.microsoft.com/office/drawing/2014/main" val="1303512948"/>
                  </a:ext>
                </a:extLst>
              </a:tr>
              <a:tr h="450674">
                <a:tc>
                  <a:txBody>
                    <a:bodyPr/>
                    <a:lstStyle/>
                    <a:p>
                      <a:r>
                        <a:rPr lang="en-US" dirty="0"/>
                        <a:t>Bandwidth (BW)</a:t>
                      </a:r>
                    </a:p>
                  </a:txBody>
                  <a:tcPr/>
                </a:tc>
                <a:tc>
                  <a:txBody>
                    <a:bodyPr/>
                    <a:lstStyle/>
                    <a:p>
                      <a:r>
                        <a:rPr lang="en-US" dirty="0"/>
                        <a:t>4 GHz</a:t>
                      </a:r>
                    </a:p>
                  </a:txBody>
                  <a:tcPr/>
                </a:tc>
                <a:extLst>
                  <a:ext uri="{0D108BD9-81ED-4DB2-BD59-A6C34878D82A}">
                    <a16:rowId xmlns:a16="http://schemas.microsoft.com/office/drawing/2014/main" val="540479766"/>
                  </a:ext>
                </a:extLst>
              </a:tr>
              <a:tr h="450674">
                <a:tc>
                  <a:txBody>
                    <a:bodyPr/>
                    <a:lstStyle/>
                    <a:p>
                      <a:r>
                        <a:rPr lang="en-US" dirty="0"/>
                        <a:t>PRF (Slow Time)</a:t>
                      </a:r>
                    </a:p>
                  </a:txBody>
                  <a:tcPr/>
                </a:tc>
                <a:tc>
                  <a:txBody>
                    <a:bodyPr/>
                    <a:lstStyle/>
                    <a:p>
                      <a:r>
                        <a:rPr lang="en-US" dirty="0"/>
                        <a:t>20 Hz</a:t>
                      </a:r>
                    </a:p>
                  </a:txBody>
                  <a:tcPr/>
                </a:tc>
                <a:extLst>
                  <a:ext uri="{0D108BD9-81ED-4DB2-BD59-A6C34878D82A}">
                    <a16:rowId xmlns:a16="http://schemas.microsoft.com/office/drawing/2014/main" val="1248704197"/>
                  </a:ext>
                </a:extLst>
              </a:tr>
              <a:tr h="450674">
                <a:tc>
                  <a:txBody>
                    <a:bodyPr/>
                    <a:lstStyle/>
                    <a:p>
                      <a:r>
                        <a:rPr lang="en-US" dirty="0" err="1"/>
                        <a:t>NRx</a:t>
                      </a:r>
                      <a:r>
                        <a:rPr lang="en-US" dirty="0"/>
                        <a:t> antennas</a:t>
                      </a:r>
                    </a:p>
                  </a:txBody>
                  <a:tcPr/>
                </a:tc>
                <a:tc>
                  <a:txBody>
                    <a:bodyPr/>
                    <a:lstStyle/>
                    <a:p>
                      <a:r>
                        <a:rPr lang="en-US" dirty="0"/>
                        <a:t>4</a:t>
                      </a:r>
                    </a:p>
                  </a:txBody>
                  <a:tcPr/>
                </a:tc>
                <a:extLst>
                  <a:ext uri="{0D108BD9-81ED-4DB2-BD59-A6C34878D82A}">
                    <a16:rowId xmlns:a16="http://schemas.microsoft.com/office/drawing/2014/main" val="4169872704"/>
                  </a:ext>
                </a:extLst>
              </a:tr>
              <a:tr h="450674">
                <a:tc>
                  <a:txBody>
                    <a:bodyPr/>
                    <a:lstStyle/>
                    <a:p>
                      <a:r>
                        <a:rPr lang="en-US" dirty="0" err="1"/>
                        <a:t>NTx</a:t>
                      </a:r>
                      <a:r>
                        <a:rPr lang="en-US" dirty="0"/>
                        <a:t> antennas</a:t>
                      </a:r>
                    </a:p>
                  </a:txBody>
                  <a:tcPr/>
                </a:tc>
                <a:tc>
                  <a:txBody>
                    <a:bodyPr/>
                    <a:lstStyle/>
                    <a:p>
                      <a:r>
                        <a:rPr lang="en-US" dirty="0"/>
                        <a:t>2</a:t>
                      </a:r>
                    </a:p>
                  </a:txBody>
                  <a:tcPr/>
                </a:tc>
                <a:extLst>
                  <a:ext uri="{0D108BD9-81ED-4DB2-BD59-A6C34878D82A}">
                    <a16:rowId xmlns:a16="http://schemas.microsoft.com/office/drawing/2014/main" val="4033826870"/>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D4460F-38FA-460B-B902-1FF4F7BEFF38}"/>
                  </a:ext>
                </a:extLst>
              </p:cNvPr>
              <p:cNvSpPr txBox="1"/>
              <p:nvPr/>
            </p:nvSpPr>
            <p:spPr>
              <a:xfrm>
                <a:off x="3533906" y="5417258"/>
                <a:ext cx="4437708" cy="461665"/>
              </a:xfrm>
              <a:prstGeom prst="rect">
                <a:avLst/>
              </a:prstGeom>
              <a:noFill/>
              <a:ln w="57150">
                <a:solidFill>
                  <a:srgbClr val="FF0000"/>
                </a:solidFill>
              </a:ln>
            </p:spPr>
            <p:txBody>
              <a:bodyPr wrap="square" rtlCol="0">
                <a:spAutoFit/>
              </a:bodyPr>
              <a:lstStyle/>
              <a:p>
                <a:pPr algn="ctr"/>
                <a:r>
                  <a:rPr lang="en-US" sz="2400" dirty="0"/>
                  <a:t>Measurement Time </a:t>
                </a:r>
                <a14:m>
                  <m:oMath xmlns:m="http://schemas.openxmlformats.org/officeDocument/2006/math">
                    <m:r>
                      <a:rPr lang="en-US" sz="2400" i="1">
                        <a:latin typeface="Cambria Math" panose="02040503050406030204" pitchFamily="18" charset="0"/>
                      </a:rPr>
                      <m:t>~</m:t>
                    </m:r>
                  </m:oMath>
                </a14:m>
                <a:r>
                  <a:rPr lang="en-US" sz="2400" dirty="0"/>
                  <a:t> 25 s</a:t>
                </a:r>
              </a:p>
            </p:txBody>
          </p:sp>
        </mc:Choice>
        <mc:Fallback xmlns="">
          <p:sp>
            <p:nvSpPr>
              <p:cNvPr id="4" name="TextBox 3">
                <a:extLst>
                  <a:ext uri="{FF2B5EF4-FFF2-40B4-BE49-F238E27FC236}">
                    <a16:creationId xmlns:a16="http://schemas.microsoft.com/office/drawing/2014/main" id="{7DD4460F-38FA-460B-B902-1FF4F7BEFF38}"/>
                  </a:ext>
                </a:extLst>
              </p:cNvPr>
              <p:cNvSpPr txBox="1">
                <a:spLocks noRot="1" noChangeAspect="1" noMove="1" noResize="1" noEditPoints="1" noAdjustHandles="1" noChangeArrowheads="1" noChangeShapeType="1" noTextEdit="1"/>
              </p:cNvSpPr>
              <p:nvPr/>
            </p:nvSpPr>
            <p:spPr>
              <a:xfrm>
                <a:off x="3533906" y="5417258"/>
                <a:ext cx="4437708" cy="461665"/>
              </a:xfrm>
              <a:prstGeom prst="rect">
                <a:avLst/>
              </a:prstGeom>
              <a:blipFill>
                <a:blip r:embed="rId2"/>
                <a:stretch>
                  <a:fillRect t="-4762" b="-21429"/>
                </a:stretch>
              </a:blipFill>
              <a:ln w="57150">
                <a:solidFill>
                  <a:srgbClr val="FF0000"/>
                </a:solidFill>
              </a:ln>
            </p:spPr>
            <p:txBody>
              <a:bodyPr/>
              <a:lstStyle/>
              <a:p>
                <a:r>
                  <a:rPr lang="en-US">
                    <a:noFill/>
                  </a:rPr>
                  <a:t> </a:t>
                </a:r>
              </a:p>
            </p:txBody>
          </p:sp>
        </mc:Fallback>
      </mc:AlternateContent>
      <p:sp>
        <p:nvSpPr>
          <p:cNvPr id="6" name="Title 1"/>
          <p:cNvSpPr>
            <a:spLocks noGrp="1"/>
          </p:cNvSpPr>
          <p:nvPr>
            <p:ph type="title"/>
          </p:nvPr>
        </p:nvSpPr>
        <p:spPr>
          <a:xfrm>
            <a:off x="1718631" y="140237"/>
            <a:ext cx="9635169" cy="969484"/>
          </a:xfrm>
        </p:spPr>
        <p:txBody>
          <a:bodyPr/>
          <a:lstStyle/>
          <a:p>
            <a:r>
              <a:rPr lang="en-US" dirty="0">
                <a:solidFill>
                  <a:srgbClr val="C00000"/>
                </a:solidFill>
              </a:rPr>
              <a:t>System Parameters</a:t>
            </a:r>
          </a:p>
        </p:txBody>
      </p:sp>
    </p:spTree>
    <p:extLst>
      <p:ext uri="{BB962C8B-B14F-4D97-AF65-F5344CB8AC3E}">
        <p14:creationId xmlns:p14="http://schemas.microsoft.com/office/powerpoint/2010/main" val="3038800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6313-679D-421C-A5B9-A8E369211D35}"/>
              </a:ext>
            </a:extLst>
          </p:cNvPr>
          <p:cNvSpPr>
            <a:spLocks noGrp="1"/>
          </p:cNvSpPr>
          <p:nvPr>
            <p:ph type="title"/>
          </p:nvPr>
        </p:nvSpPr>
        <p:spPr/>
        <p:txBody>
          <a:bodyPr/>
          <a:lstStyle/>
          <a:p>
            <a:r>
              <a:rPr lang="en-US" dirty="0">
                <a:solidFill>
                  <a:srgbClr val="C00000"/>
                </a:solidFill>
              </a:rPr>
              <a:t>Proposed Solution 1 – MIMO Rx Beamforming Based – Results </a:t>
            </a:r>
          </a:p>
        </p:txBody>
      </p:sp>
      <p:sp>
        <p:nvSpPr>
          <p:cNvPr id="4" name="Footer Placeholder 3">
            <a:extLst>
              <a:ext uri="{FF2B5EF4-FFF2-40B4-BE49-F238E27FC236}">
                <a16:creationId xmlns:a16="http://schemas.microsoft.com/office/drawing/2014/main" id="{E7FBA508-B234-4B63-997A-20CF13EB878C}"/>
              </a:ext>
            </a:extLst>
          </p:cNvPr>
          <p:cNvSpPr>
            <a:spLocks noGrp="1"/>
          </p:cNvSpPr>
          <p:nvPr>
            <p:ph type="ftr" sz="quarter" idx="11"/>
          </p:nvPr>
        </p:nvSpPr>
        <p:spPr/>
        <p:txBody>
          <a:bodyPr/>
          <a:lstStyle/>
          <a:p>
            <a:r>
              <a:rPr lang="en-US"/>
              <a:t>SRC Select Disclosure</a:t>
            </a:r>
            <a:endParaRPr lang="en-US" dirty="0"/>
          </a:p>
        </p:txBody>
      </p:sp>
      <p:pic>
        <p:nvPicPr>
          <p:cNvPr id="5" name="Picture 4" descr="Chart, scatter chart&#10;&#10;Description automatically generated">
            <a:extLst>
              <a:ext uri="{FF2B5EF4-FFF2-40B4-BE49-F238E27FC236}">
                <a16:creationId xmlns:a16="http://schemas.microsoft.com/office/drawing/2014/main" id="{A181A2D0-12A0-4BB6-8112-B967B7346B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431" y="3819922"/>
            <a:ext cx="3200400" cy="2399386"/>
          </a:xfrm>
          <a:prstGeom prst="rect">
            <a:avLst/>
          </a:prstGeom>
        </p:spPr>
      </p:pic>
      <p:pic>
        <p:nvPicPr>
          <p:cNvPr id="6" name="Picture 5" descr="Chart, scatter chart&#10;&#10;Description automatically generated">
            <a:extLst>
              <a:ext uri="{FF2B5EF4-FFF2-40B4-BE49-F238E27FC236}">
                <a16:creationId xmlns:a16="http://schemas.microsoft.com/office/drawing/2014/main" id="{989B8E13-71EF-4141-956F-7CB9DF046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177" y="3822380"/>
            <a:ext cx="3200400" cy="2400300"/>
          </a:xfrm>
          <a:prstGeom prst="rect">
            <a:avLst/>
          </a:prstGeom>
        </p:spPr>
      </p:pic>
      <p:pic>
        <p:nvPicPr>
          <p:cNvPr id="7" name="Picture 6" descr="Chart&#10;&#10;Description automatically generated">
            <a:extLst>
              <a:ext uri="{FF2B5EF4-FFF2-40B4-BE49-F238E27FC236}">
                <a16:creationId xmlns:a16="http://schemas.microsoft.com/office/drawing/2014/main" id="{3AA8A948-EA77-42A7-A812-607C00402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31" y="1588994"/>
            <a:ext cx="3200400" cy="2400300"/>
          </a:xfrm>
          <a:prstGeom prst="rect">
            <a:avLst/>
          </a:prstGeom>
        </p:spPr>
      </p:pic>
      <p:pic>
        <p:nvPicPr>
          <p:cNvPr id="8" name="Picture 7" descr="Chart, histogram&#10;&#10;Description automatically generated">
            <a:extLst>
              <a:ext uri="{FF2B5EF4-FFF2-40B4-BE49-F238E27FC236}">
                <a16:creationId xmlns:a16="http://schemas.microsoft.com/office/drawing/2014/main" id="{161A1EE4-C10E-44E2-A963-BE8AF8782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8182" y="1588994"/>
            <a:ext cx="3200400" cy="2400300"/>
          </a:xfrm>
          <a:prstGeom prst="rect">
            <a:avLst/>
          </a:prstGeom>
        </p:spPr>
      </p:pic>
      <p:sp>
        <p:nvSpPr>
          <p:cNvPr id="9" name="TextBox 8">
            <a:extLst>
              <a:ext uri="{FF2B5EF4-FFF2-40B4-BE49-F238E27FC236}">
                <a16:creationId xmlns:a16="http://schemas.microsoft.com/office/drawing/2014/main" id="{5EA69540-80D0-4532-827F-034A24FC87C2}"/>
              </a:ext>
            </a:extLst>
          </p:cNvPr>
          <p:cNvSpPr txBox="1"/>
          <p:nvPr/>
        </p:nvSpPr>
        <p:spPr>
          <a:xfrm>
            <a:off x="804547" y="1501723"/>
            <a:ext cx="2072478" cy="307777"/>
          </a:xfrm>
          <a:prstGeom prst="rect">
            <a:avLst/>
          </a:prstGeom>
          <a:solidFill>
            <a:schemeClr val="bg1"/>
          </a:solidFill>
          <a:ln>
            <a:solidFill>
              <a:schemeClr val="tx1"/>
            </a:solidFill>
          </a:ln>
        </p:spPr>
        <p:txBody>
          <a:bodyPr wrap="square" rtlCol="0">
            <a:spAutoFit/>
          </a:bodyPr>
          <a:lstStyle/>
          <a:p>
            <a:r>
              <a:rPr lang="en-US" sz="1400" dirty="0"/>
              <a:t>a. Vital Signs Spectrum</a:t>
            </a:r>
          </a:p>
        </p:txBody>
      </p:sp>
      <p:sp>
        <p:nvSpPr>
          <p:cNvPr id="10" name="TextBox 9">
            <a:extLst>
              <a:ext uri="{FF2B5EF4-FFF2-40B4-BE49-F238E27FC236}">
                <a16:creationId xmlns:a16="http://schemas.microsoft.com/office/drawing/2014/main" id="{A0985A44-0C29-4CA5-BD0C-C5B390ECDAED}"/>
              </a:ext>
            </a:extLst>
          </p:cNvPr>
          <p:cNvSpPr txBox="1"/>
          <p:nvPr/>
        </p:nvSpPr>
        <p:spPr>
          <a:xfrm>
            <a:off x="3800363" y="1501723"/>
            <a:ext cx="2499374" cy="307777"/>
          </a:xfrm>
          <a:prstGeom prst="rect">
            <a:avLst/>
          </a:prstGeom>
          <a:solidFill>
            <a:schemeClr val="bg1"/>
          </a:solidFill>
          <a:ln>
            <a:solidFill>
              <a:schemeClr val="tx1"/>
            </a:solidFill>
          </a:ln>
        </p:spPr>
        <p:txBody>
          <a:bodyPr wrap="square" rtlCol="0">
            <a:spAutoFit/>
          </a:bodyPr>
          <a:lstStyle/>
          <a:p>
            <a:pPr algn="ctr"/>
            <a:r>
              <a:rPr lang="en-US" sz="1400" dirty="0"/>
              <a:t>b. Vital Signs Pseudo Spectrum</a:t>
            </a:r>
          </a:p>
        </p:txBody>
      </p:sp>
      <p:sp>
        <p:nvSpPr>
          <p:cNvPr id="11" name="TextBox 10">
            <a:extLst>
              <a:ext uri="{FF2B5EF4-FFF2-40B4-BE49-F238E27FC236}">
                <a16:creationId xmlns:a16="http://schemas.microsoft.com/office/drawing/2014/main" id="{AE38DA98-9E8F-4A36-B800-044CEDC14752}"/>
              </a:ext>
            </a:extLst>
          </p:cNvPr>
          <p:cNvSpPr txBox="1"/>
          <p:nvPr/>
        </p:nvSpPr>
        <p:spPr>
          <a:xfrm>
            <a:off x="185329" y="6237194"/>
            <a:ext cx="3359440" cy="307777"/>
          </a:xfrm>
          <a:prstGeom prst="rect">
            <a:avLst/>
          </a:prstGeom>
          <a:solidFill>
            <a:schemeClr val="bg1"/>
          </a:solidFill>
          <a:ln>
            <a:solidFill>
              <a:schemeClr val="tx1"/>
            </a:solidFill>
          </a:ln>
        </p:spPr>
        <p:txBody>
          <a:bodyPr wrap="square" rtlCol="0">
            <a:spAutoFit/>
          </a:bodyPr>
          <a:lstStyle/>
          <a:p>
            <a:pPr algn="ctr"/>
            <a:r>
              <a:rPr lang="en-US" sz="1400" dirty="0"/>
              <a:t>c. Heart Rate Tracking Across Time</a:t>
            </a:r>
          </a:p>
        </p:txBody>
      </p:sp>
      <p:sp>
        <p:nvSpPr>
          <p:cNvPr id="12" name="TextBox 11">
            <a:extLst>
              <a:ext uri="{FF2B5EF4-FFF2-40B4-BE49-F238E27FC236}">
                <a16:creationId xmlns:a16="http://schemas.microsoft.com/office/drawing/2014/main" id="{86BEDFAA-FAF8-4465-ACD2-48CD18B199B1}"/>
              </a:ext>
            </a:extLst>
          </p:cNvPr>
          <p:cNvSpPr txBox="1"/>
          <p:nvPr/>
        </p:nvSpPr>
        <p:spPr>
          <a:xfrm>
            <a:off x="4052700" y="6232468"/>
            <a:ext cx="2164819" cy="307777"/>
          </a:xfrm>
          <a:prstGeom prst="rect">
            <a:avLst/>
          </a:prstGeom>
          <a:solidFill>
            <a:schemeClr val="bg1"/>
          </a:solidFill>
          <a:ln>
            <a:solidFill>
              <a:schemeClr val="tx1"/>
            </a:solidFill>
          </a:ln>
        </p:spPr>
        <p:txBody>
          <a:bodyPr wrap="square" rtlCol="0">
            <a:spAutoFit/>
          </a:bodyPr>
          <a:lstStyle/>
          <a:p>
            <a:pPr algn="ctr"/>
            <a:r>
              <a:rPr lang="en-US" sz="1400" dirty="0"/>
              <a:t>e. Bland-Altmann Plot</a:t>
            </a:r>
          </a:p>
        </p:txBody>
      </p:sp>
      <p:pic>
        <p:nvPicPr>
          <p:cNvPr id="13" name="Picture 12" descr="Table&#10;&#10;Description automatically generated">
            <a:extLst>
              <a:ext uri="{FF2B5EF4-FFF2-40B4-BE49-F238E27FC236}">
                <a16:creationId xmlns:a16="http://schemas.microsoft.com/office/drawing/2014/main" id="{F5B5C3BE-6D58-4D7E-8892-C1D8467DFDDB}"/>
              </a:ext>
            </a:extLst>
          </p:cNvPr>
          <p:cNvPicPr>
            <a:picLocks noChangeAspect="1"/>
          </p:cNvPicPr>
          <p:nvPr/>
        </p:nvPicPr>
        <p:blipFill rotWithShape="1">
          <a:blip r:embed="rId6">
            <a:extLst>
              <a:ext uri="{28A0092B-C50C-407E-A947-70E740481C1C}">
                <a14:useLocalDpi xmlns:a14="http://schemas.microsoft.com/office/drawing/2010/main" val="0"/>
              </a:ext>
            </a:extLst>
          </a:blip>
          <a:srcRect l="10602" t="11279" r="7552"/>
          <a:stretch/>
        </p:blipFill>
        <p:spPr>
          <a:xfrm>
            <a:off x="6960675" y="1465364"/>
            <a:ext cx="5087716" cy="2647560"/>
          </a:xfrm>
          <a:prstGeom prst="rect">
            <a:avLst/>
          </a:prstGeom>
        </p:spPr>
      </p:pic>
      <p:sp>
        <p:nvSpPr>
          <p:cNvPr id="14" name="TextBox 13">
            <a:extLst>
              <a:ext uri="{FF2B5EF4-FFF2-40B4-BE49-F238E27FC236}">
                <a16:creationId xmlns:a16="http://schemas.microsoft.com/office/drawing/2014/main" id="{BFD9E6B3-E735-450C-8DFC-0E2B1C0D7C5D}"/>
              </a:ext>
            </a:extLst>
          </p:cNvPr>
          <p:cNvSpPr txBox="1"/>
          <p:nvPr/>
        </p:nvSpPr>
        <p:spPr>
          <a:xfrm>
            <a:off x="7037294" y="4373284"/>
            <a:ext cx="3945952" cy="646331"/>
          </a:xfrm>
          <a:prstGeom prst="rect">
            <a:avLst/>
          </a:prstGeom>
          <a:noFill/>
          <a:ln>
            <a:solidFill>
              <a:schemeClr val="tx1"/>
            </a:solidFill>
          </a:ln>
        </p:spPr>
        <p:txBody>
          <a:bodyPr wrap="square" rtlCol="0">
            <a:spAutoFit/>
          </a:bodyPr>
          <a:lstStyle/>
          <a:p>
            <a:r>
              <a:rPr lang="en-US" dirty="0"/>
              <a:t>Mean Absolute Error (MAE) – 1.69 bpm</a:t>
            </a:r>
          </a:p>
          <a:p>
            <a:r>
              <a:rPr lang="en-US" dirty="0"/>
              <a:t>Accuracy – 91.85 %</a:t>
            </a:r>
          </a:p>
        </p:txBody>
      </p:sp>
    </p:spTree>
    <p:extLst>
      <p:ext uri="{BB962C8B-B14F-4D97-AF65-F5344CB8AC3E}">
        <p14:creationId xmlns:p14="http://schemas.microsoft.com/office/powerpoint/2010/main" val="12740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57BD-E91B-4A4B-BEFE-65997BCFE81C}"/>
              </a:ext>
            </a:extLst>
          </p:cNvPr>
          <p:cNvSpPr>
            <a:spLocks noGrp="1"/>
          </p:cNvSpPr>
          <p:nvPr>
            <p:ph type="title"/>
          </p:nvPr>
        </p:nvSpPr>
        <p:spPr/>
        <p:txBody>
          <a:bodyPr/>
          <a:lstStyle/>
          <a:p>
            <a:r>
              <a:rPr lang="en-US" dirty="0">
                <a:solidFill>
                  <a:srgbClr val="C00000"/>
                </a:solidFill>
              </a:rPr>
              <a:t>RF Lens Based Solution – Lens Cage Experiments</a:t>
            </a:r>
          </a:p>
        </p:txBody>
      </p:sp>
      <p:sp>
        <p:nvSpPr>
          <p:cNvPr id="4" name="Footer Placeholder 3">
            <a:extLst>
              <a:ext uri="{FF2B5EF4-FFF2-40B4-BE49-F238E27FC236}">
                <a16:creationId xmlns:a16="http://schemas.microsoft.com/office/drawing/2014/main" id="{D392270F-AF52-4492-97DB-3E4F2FADEF76}"/>
              </a:ext>
            </a:extLst>
          </p:cNvPr>
          <p:cNvSpPr>
            <a:spLocks noGrp="1"/>
          </p:cNvSpPr>
          <p:nvPr>
            <p:ph type="ftr" sz="quarter" idx="11"/>
          </p:nvPr>
        </p:nvSpPr>
        <p:spPr/>
        <p:txBody>
          <a:bodyPr/>
          <a:lstStyle/>
          <a:p>
            <a:r>
              <a:rPr lang="en-US"/>
              <a:t>SRC Select Disclosure</a:t>
            </a:r>
            <a:endParaRPr lang="en-US" dirty="0"/>
          </a:p>
        </p:txBody>
      </p:sp>
      <p:pic>
        <p:nvPicPr>
          <p:cNvPr id="8" name="Picture 7">
            <a:extLst>
              <a:ext uri="{FF2B5EF4-FFF2-40B4-BE49-F238E27FC236}">
                <a16:creationId xmlns:a16="http://schemas.microsoft.com/office/drawing/2014/main" id="{2C6648B8-DDEC-493E-9D10-633DF6AA5A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99" y="1403245"/>
            <a:ext cx="2438400" cy="1828800"/>
          </a:xfrm>
          <a:prstGeom prst="rect">
            <a:avLst/>
          </a:prstGeom>
          <a:ln>
            <a:solidFill>
              <a:schemeClr val="tx1"/>
            </a:solidFill>
          </a:ln>
        </p:spPr>
      </p:pic>
      <p:pic>
        <p:nvPicPr>
          <p:cNvPr id="9" name="Picture 8" descr="A picture containing text, electronics, circuit&#10;&#10;Description automatically generated">
            <a:extLst>
              <a:ext uri="{FF2B5EF4-FFF2-40B4-BE49-F238E27FC236}">
                <a16:creationId xmlns:a16="http://schemas.microsoft.com/office/drawing/2014/main" id="{93D67837-69DB-402C-9241-4B4A70E030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698" y="1413351"/>
            <a:ext cx="2438400" cy="1828800"/>
          </a:xfrm>
          <a:prstGeom prst="rect">
            <a:avLst/>
          </a:prstGeom>
          <a:ln>
            <a:solidFill>
              <a:schemeClr val="tx1"/>
            </a:solidFill>
          </a:ln>
        </p:spPr>
      </p:pic>
      <p:pic>
        <p:nvPicPr>
          <p:cNvPr id="10" name="Picture 9" descr="A picture containing indoor, wooden, wood&#10;&#10;Description automatically generated">
            <a:extLst>
              <a:ext uri="{FF2B5EF4-FFF2-40B4-BE49-F238E27FC236}">
                <a16:creationId xmlns:a16="http://schemas.microsoft.com/office/drawing/2014/main" id="{47F1CDE0-05F1-4127-9F73-557798E4C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678" y="3751604"/>
            <a:ext cx="1772194" cy="2362925"/>
          </a:xfrm>
          <a:prstGeom prst="rect">
            <a:avLst/>
          </a:prstGeom>
          <a:ln>
            <a:solidFill>
              <a:schemeClr val="tx1"/>
            </a:solidFill>
          </a:ln>
        </p:spPr>
      </p:pic>
      <p:pic>
        <p:nvPicPr>
          <p:cNvPr id="11" name="Picture 10" descr="A picture containing indoor, floor, blue&#10;&#10;Description automatically generated">
            <a:extLst>
              <a:ext uri="{FF2B5EF4-FFF2-40B4-BE49-F238E27FC236}">
                <a16:creationId xmlns:a16="http://schemas.microsoft.com/office/drawing/2014/main" id="{88B0FF22-3CC2-479E-AEA0-780E286E63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342" y="3786657"/>
            <a:ext cx="3150010" cy="2362508"/>
          </a:xfrm>
          <a:prstGeom prst="rect">
            <a:avLst/>
          </a:prstGeom>
          <a:ln>
            <a:solidFill>
              <a:schemeClr val="tx1"/>
            </a:solidFill>
          </a:ln>
        </p:spPr>
      </p:pic>
      <p:sp>
        <p:nvSpPr>
          <p:cNvPr id="12" name="TextBox 11">
            <a:extLst>
              <a:ext uri="{FF2B5EF4-FFF2-40B4-BE49-F238E27FC236}">
                <a16:creationId xmlns:a16="http://schemas.microsoft.com/office/drawing/2014/main" id="{D4A159F7-FF1B-41A9-B77B-4801E5374B0E}"/>
              </a:ext>
            </a:extLst>
          </p:cNvPr>
          <p:cNvSpPr txBox="1"/>
          <p:nvPr/>
        </p:nvSpPr>
        <p:spPr>
          <a:xfrm>
            <a:off x="3849195" y="6235230"/>
            <a:ext cx="1219200" cy="261610"/>
          </a:xfrm>
          <a:prstGeom prst="rect">
            <a:avLst/>
          </a:prstGeom>
          <a:noFill/>
          <a:ln>
            <a:solidFill>
              <a:schemeClr val="tx1"/>
            </a:solidFill>
          </a:ln>
        </p:spPr>
        <p:txBody>
          <a:bodyPr wrap="square" rtlCol="0">
            <a:spAutoFit/>
          </a:bodyPr>
          <a:lstStyle/>
          <a:p>
            <a:pPr algn="ctr"/>
            <a:r>
              <a:rPr lang="en-US" sz="1100" dirty="0"/>
              <a:t>LAT-115 Lens</a:t>
            </a:r>
          </a:p>
        </p:txBody>
      </p:sp>
      <p:sp>
        <p:nvSpPr>
          <p:cNvPr id="13" name="TextBox 12">
            <a:extLst>
              <a:ext uri="{FF2B5EF4-FFF2-40B4-BE49-F238E27FC236}">
                <a16:creationId xmlns:a16="http://schemas.microsoft.com/office/drawing/2014/main" id="{2F54B0D7-BFC3-471A-976B-A501F3479EA1}"/>
              </a:ext>
            </a:extLst>
          </p:cNvPr>
          <p:cNvSpPr txBox="1"/>
          <p:nvPr/>
        </p:nvSpPr>
        <p:spPr>
          <a:xfrm>
            <a:off x="2695458" y="3314363"/>
            <a:ext cx="1171950" cy="261610"/>
          </a:xfrm>
          <a:prstGeom prst="rect">
            <a:avLst/>
          </a:prstGeom>
          <a:noFill/>
          <a:ln>
            <a:solidFill>
              <a:schemeClr val="tx1"/>
            </a:solidFill>
          </a:ln>
        </p:spPr>
        <p:txBody>
          <a:bodyPr wrap="square" rtlCol="0">
            <a:spAutoFit/>
          </a:bodyPr>
          <a:lstStyle/>
          <a:p>
            <a:pPr algn="ctr"/>
            <a:r>
              <a:rPr lang="en-US" sz="1100" dirty="0"/>
              <a:t>DCA1000EVM</a:t>
            </a:r>
          </a:p>
        </p:txBody>
      </p:sp>
      <p:sp>
        <p:nvSpPr>
          <p:cNvPr id="14" name="TextBox 13">
            <a:extLst>
              <a:ext uri="{FF2B5EF4-FFF2-40B4-BE49-F238E27FC236}">
                <a16:creationId xmlns:a16="http://schemas.microsoft.com/office/drawing/2014/main" id="{FFC7598A-C47F-48B9-BE48-C10DEDE09713}"/>
              </a:ext>
            </a:extLst>
          </p:cNvPr>
          <p:cNvSpPr txBox="1"/>
          <p:nvPr/>
        </p:nvSpPr>
        <p:spPr>
          <a:xfrm>
            <a:off x="3918489" y="3314363"/>
            <a:ext cx="1457610" cy="261610"/>
          </a:xfrm>
          <a:prstGeom prst="rect">
            <a:avLst/>
          </a:prstGeom>
          <a:noFill/>
          <a:ln>
            <a:solidFill>
              <a:schemeClr val="tx1"/>
            </a:solidFill>
          </a:ln>
        </p:spPr>
        <p:txBody>
          <a:bodyPr wrap="square" rtlCol="0">
            <a:spAutoFit/>
          </a:bodyPr>
          <a:lstStyle/>
          <a:p>
            <a:pPr algn="ctr"/>
            <a:r>
              <a:rPr lang="en-US" sz="1100" dirty="0"/>
              <a:t>AWR1843BOOST</a:t>
            </a:r>
          </a:p>
        </p:txBody>
      </p:sp>
      <p:cxnSp>
        <p:nvCxnSpPr>
          <p:cNvPr id="15" name="Connector: Elbow 14">
            <a:extLst>
              <a:ext uri="{FF2B5EF4-FFF2-40B4-BE49-F238E27FC236}">
                <a16:creationId xmlns:a16="http://schemas.microsoft.com/office/drawing/2014/main" id="{8899C37B-86BD-48F8-A5F1-460E2A88005C}"/>
              </a:ext>
            </a:extLst>
          </p:cNvPr>
          <p:cNvCxnSpPr/>
          <p:nvPr/>
        </p:nvCxnSpPr>
        <p:spPr>
          <a:xfrm rot="5400000">
            <a:off x="2883557" y="2663604"/>
            <a:ext cx="996718" cy="304800"/>
          </a:xfrm>
          <a:prstGeom prst="bentConnector3">
            <a:avLst>
              <a:gd name="adj1" fmla="val 30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C43DA3F-204E-4D3D-A83C-94C8FE2E4926}"/>
              </a:ext>
            </a:extLst>
          </p:cNvPr>
          <p:cNvCxnSpPr>
            <a:cxnSpLocks/>
          </p:cNvCxnSpPr>
          <p:nvPr/>
        </p:nvCxnSpPr>
        <p:spPr>
          <a:xfrm rot="16200000" flipH="1">
            <a:off x="4607582" y="2663604"/>
            <a:ext cx="996718" cy="304800"/>
          </a:xfrm>
          <a:prstGeom prst="bentConnector3">
            <a:avLst>
              <a:gd name="adj1" fmla="val 30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7861A8-362D-4977-9DE3-38CB7A54CF98}"/>
              </a:ext>
            </a:extLst>
          </p:cNvPr>
          <p:cNvSpPr txBox="1"/>
          <p:nvPr/>
        </p:nvSpPr>
        <p:spPr>
          <a:xfrm>
            <a:off x="622972" y="6235230"/>
            <a:ext cx="2396749" cy="276999"/>
          </a:xfrm>
          <a:prstGeom prst="rect">
            <a:avLst/>
          </a:prstGeom>
          <a:noFill/>
          <a:ln>
            <a:solidFill>
              <a:schemeClr val="tx1"/>
            </a:solidFill>
          </a:ln>
        </p:spPr>
        <p:txBody>
          <a:bodyPr wrap="square" rtlCol="0">
            <a:spAutoFit/>
          </a:bodyPr>
          <a:lstStyle/>
          <a:p>
            <a:pPr algn="ctr"/>
            <a:r>
              <a:rPr lang="en-US" sz="1200" dirty="0"/>
              <a:t>3D Printed Lens Cage System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A65956-CE4A-46FD-A6D0-6AFBEB8763B7}"/>
                  </a:ext>
                </a:extLst>
              </p:cNvPr>
              <p:cNvSpPr txBox="1"/>
              <p:nvPr/>
            </p:nvSpPr>
            <p:spPr>
              <a:xfrm>
                <a:off x="1324515" y="1709933"/>
                <a:ext cx="394115" cy="391582"/>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𝑓𝑏</m:t>
                          </m:r>
                        </m:sub>
                      </m:sSub>
                    </m:oMath>
                  </m:oMathPara>
                </a14:m>
                <a:endParaRPr lang="en-US" dirty="0"/>
              </a:p>
            </p:txBody>
          </p:sp>
        </mc:Choice>
        <mc:Fallback xmlns="">
          <p:sp>
            <p:nvSpPr>
              <p:cNvPr id="18" name="TextBox 17">
                <a:extLst>
                  <a:ext uri="{FF2B5EF4-FFF2-40B4-BE49-F238E27FC236}">
                    <a16:creationId xmlns:a16="http://schemas.microsoft.com/office/drawing/2014/main" id="{11A65956-CE4A-46FD-A6D0-6AFBEB8763B7}"/>
                  </a:ext>
                </a:extLst>
              </p:cNvPr>
              <p:cNvSpPr txBox="1">
                <a:spLocks noRot="1" noChangeAspect="1" noMove="1" noResize="1" noEditPoints="1" noAdjustHandles="1" noChangeArrowheads="1" noChangeShapeType="1" noTextEdit="1"/>
              </p:cNvSpPr>
              <p:nvPr/>
            </p:nvSpPr>
            <p:spPr>
              <a:xfrm>
                <a:off x="1324515" y="1709933"/>
                <a:ext cx="394115" cy="391582"/>
              </a:xfrm>
              <a:prstGeom prst="rect">
                <a:avLst/>
              </a:prstGeom>
              <a:blipFill>
                <a:blip r:embed="rId7"/>
                <a:stretch>
                  <a:fillRect l="-17910" r="-1493" b="-7576"/>
                </a:stretch>
              </a:blipFill>
              <a:ln>
                <a:solidFill>
                  <a:schemeClr val="tx1"/>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B3176E8E-13E9-4617-BD43-85AFD4A71252}"/>
              </a:ext>
            </a:extLst>
          </p:cNvPr>
          <p:cNvSpPr/>
          <p:nvPr/>
        </p:nvSpPr>
        <p:spPr>
          <a:xfrm>
            <a:off x="60722" y="1344808"/>
            <a:ext cx="367553"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89EB0E44-0E86-45F5-9B0F-123B23596C91}"/>
              </a:ext>
            </a:extLst>
          </p:cNvPr>
          <p:cNvSpPr/>
          <p:nvPr/>
        </p:nvSpPr>
        <p:spPr>
          <a:xfrm>
            <a:off x="2835944" y="1344808"/>
            <a:ext cx="367553"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77DCDB33-D02F-4A1F-9043-597C9E7A45ED}"/>
              </a:ext>
            </a:extLst>
          </p:cNvPr>
          <p:cNvSpPr/>
          <p:nvPr/>
        </p:nvSpPr>
        <p:spPr>
          <a:xfrm>
            <a:off x="47921" y="3699960"/>
            <a:ext cx="367553"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Oval 21">
            <a:extLst>
              <a:ext uri="{FF2B5EF4-FFF2-40B4-BE49-F238E27FC236}">
                <a16:creationId xmlns:a16="http://schemas.microsoft.com/office/drawing/2014/main" id="{FE23A3B0-6324-4F28-9DE2-13F999A7F158}"/>
              </a:ext>
            </a:extLst>
          </p:cNvPr>
          <p:cNvSpPr/>
          <p:nvPr/>
        </p:nvSpPr>
        <p:spPr>
          <a:xfrm>
            <a:off x="3472379" y="3696674"/>
            <a:ext cx="367553"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24" name="Picture 23">
            <a:extLst>
              <a:ext uri="{FF2B5EF4-FFF2-40B4-BE49-F238E27FC236}">
                <a16:creationId xmlns:a16="http://schemas.microsoft.com/office/drawing/2014/main" id="{3920A5A6-1220-420A-BC3B-BDBF9BDD8D7D}"/>
              </a:ext>
            </a:extLst>
          </p:cNvPr>
          <p:cNvPicPr/>
          <p:nvPr/>
        </p:nvPicPr>
        <p:blipFill>
          <a:blip r:embed="rId8"/>
          <a:stretch>
            <a:fillRect/>
          </a:stretch>
        </p:blipFill>
        <p:spPr>
          <a:xfrm>
            <a:off x="231697" y="5380143"/>
            <a:ext cx="863953" cy="785311"/>
          </a:xfrm>
          <a:prstGeom prst="rect">
            <a:avLst/>
          </a:prstGeom>
        </p:spPr>
      </p:pic>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68EC6B9B-35A4-4C6D-A7B3-3311E1D7F4CD}"/>
                  </a:ext>
                </a:extLst>
              </p:cNvPr>
              <p:cNvSpPr>
                <a:spLocks noGrp="1"/>
              </p:cNvSpPr>
              <p:nvPr>
                <p:ph idx="1"/>
              </p:nvPr>
            </p:nvSpPr>
            <p:spPr>
              <a:xfrm>
                <a:off x="6411150" y="3835025"/>
                <a:ext cx="4866181" cy="2330429"/>
              </a:xfrm>
              <a:ln>
                <a:solidFill>
                  <a:schemeClr val="tx1"/>
                </a:solidFill>
              </a:ln>
            </p:spPr>
            <p:txBody>
              <a:bodyPr>
                <a:normAutofit/>
              </a:bodyPr>
              <a:lstStyle/>
              <a:p>
                <a:r>
                  <a:rPr lang="en-US" sz="2000" dirty="0"/>
                  <a:t>Lens placed at a distance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𝑓𝑏</m:t>
                        </m:r>
                      </m:sub>
                    </m:sSub>
                  </m:oMath>
                </a14:m>
                <a:r>
                  <a:rPr lang="en-US" sz="2000" dirty="0"/>
                  <a:t> in front of sensor (back focal length of the lens)</a:t>
                </a:r>
              </a:p>
              <a:p>
                <a:r>
                  <a:rPr lang="en-US" sz="2000" dirty="0"/>
                  <a:t>3D printed lens cage designed for stability and movement</a:t>
                </a:r>
              </a:p>
              <a:p>
                <a:r>
                  <a:rPr lang="en-US" sz="2000" dirty="0"/>
                  <a:t>Subjects positional analysis done to identify capability of heart rate detection</a:t>
                </a:r>
              </a:p>
            </p:txBody>
          </p:sp>
        </mc:Choice>
        <mc:Fallback xmlns="">
          <p:sp>
            <p:nvSpPr>
              <p:cNvPr id="25" name="Content Placeholder 2">
                <a:extLst>
                  <a:ext uri="{FF2B5EF4-FFF2-40B4-BE49-F238E27FC236}">
                    <a16:creationId xmlns:a16="http://schemas.microsoft.com/office/drawing/2014/main" id="{68EC6B9B-35A4-4C6D-A7B3-3311E1D7F4CD}"/>
                  </a:ext>
                </a:extLst>
              </p:cNvPr>
              <p:cNvSpPr>
                <a:spLocks noGrp="1" noRot="1" noChangeAspect="1" noMove="1" noResize="1" noEditPoints="1" noAdjustHandles="1" noChangeArrowheads="1" noChangeShapeType="1" noTextEdit="1"/>
              </p:cNvSpPr>
              <p:nvPr>
                <p:ph idx="1"/>
              </p:nvPr>
            </p:nvSpPr>
            <p:spPr>
              <a:xfrm>
                <a:off x="6411150" y="3835025"/>
                <a:ext cx="4866181" cy="2330429"/>
              </a:xfrm>
              <a:blipFill>
                <a:blip r:embed="rId9"/>
                <a:stretch>
                  <a:fillRect l="-1000" t="-1823"/>
                </a:stretch>
              </a:blipFill>
              <a:ln>
                <a:solidFill>
                  <a:schemeClr val="tx1"/>
                </a:solidFill>
              </a:ln>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CD878DE4-E705-4010-9564-2CDC06409CDC}"/>
              </a:ext>
            </a:extLst>
          </p:cNvPr>
          <p:cNvSpPr txBox="1">
            <a:spLocks/>
          </p:cNvSpPr>
          <p:nvPr/>
        </p:nvSpPr>
        <p:spPr>
          <a:xfrm>
            <a:off x="6420124" y="1435453"/>
            <a:ext cx="4866181" cy="2330429"/>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SNR improvements due to the lens</a:t>
            </a:r>
          </a:p>
          <a:p>
            <a:r>
              <a:rPr lang="en-US" sz="2000" dirty="0"/>
              <a:t>Focusing property and lens geometry helps resolve echoes from different points on the body</a:t>
            </a:r>
          </a:p>
          <a:p>
            <a:r>
              <a:rPr lang="en-US" sz="2000" dirty="0"/>
              <a:t>Channel selection based on spectral PAPR</a:t>
            </a:r>
          </a:p>
          <a:p>
            <a:r>
              <a:rPr lang="en-US" sz="2000" dirty="0"/>
              <a:t>“Need based” Harmonic correction implemented</a:t>
            </a:r>
          </a:p>
        </p:txBody>
      </p:sp>
    </p:spTree>
    <p:extLst>
      <p:ext uri="{BB962C8B-B14F-4D97-AF65-F5344CB8AC3E}">
        <p14:creationId xmlns:p14="http://schemas.microsoft.com/office/powerpoint/2010/main" val="4143720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4"/>
          <p:cNvSpPr txBox="1">
            <a:spLocks noChangeArrowheads="1"/>
          </p:cNvSpPr>
          <p:nvPr/>
        </p:nvSpPr>
        <p:spPr bwMode="auto">
          <a:xfrm>
            <a:off x="528430" y="1308652"/>
            <a:ext cx="10896600" cy="5244513"/>
          </a:xfrm>
          <a:prstGeom prst="rect">
            <a:avLst/>
          </a:prstGeom>
          <a:noFill/>
          <a:ln w="9525">
            <a:noFill/>
            <a:miter lim="800000"/>
            <a:headEnd/>
            <a:tailEnd/>
          </a:ln>
        </p:spPr>
        <p:txBody>
          <a:bodyPr wrap="square">
            <a:spAutoFit/>
          </a:bodyPr>
          <a:lstStyle/>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latin typeface="+mn-lt"/>
              </a:rPr>
              <a:t>Technical Thrust: </a:t>
            </a:r>
            <a:r>
              <a:rPr lang="en-US" sz="2400" b="0" dirty="0">
                <a:latin typeface="+mn-lt"/>
              </a:rPr>
              <a:t>Analog/Mixed-Signal Circuits, Systems, and Devices (AMS-CSD)</a:t>
            </a:r>
          </a:p>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latin typeface="+mn-lt"/>
              </a:rPr>
              <a:t>Task Leader: </a:t>
            </a:r>
            <a:r>
              <a:rPr lang="en-US" sz="2400" b="0" dirty="0">
                <a:latin typeface="+mn-lt"/>
              </a:rPr>
              <a:t>Murat Torlak, Professor, University of Texas at Dallas</a:t>
            </a:r>
          </a:p>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rPr>
              <a:t>Industrial Liaisons: </a:t>
            </a:r>
            <a:r>
              <a:rPr lang="en-US" sz="2400" b="0" dirty="0"/>
              <a:t>Dan Wang (Texas Instruments)</a:t>
            </a:r>
          </a:p>
          <a:p>
            <a:pPr marL="342900" indent="-342900">
              <a:spcBef>
                <a:spcPct val="20000"/>
              </a:spcBef>
              <a:buClr>
                <a:srgbClr val="17375E"/>
              </a:buClr>
              <a:buSzPct val="110000"/>
              <a:buFont typeface="Arial" panose="020B0604020202020204" pitchFamily="34" charset="0"/>
              <a:buChar char="•"/>
            </a:pPr>
            <a:r>
              <a:rPr lang="en-US" sz="2400" dirty="0">
                <a:solidFill>
                  <a:schemeClr val="accent1"/>
                </a:solidFill>
                <a:cs typeface="Arial" pitchFamily="34" charset="0"/>
              </a:rPr>
              <a:t>Anticipated Results: </a:t>
            </a:r>
            <a:r>
              <a:rPr lang="en-US" sz="2400" b="0" dirty="0"/>
              <a:t>Algorithms which utilize the hardware efficiently and produce robust estimation of high resolution radar images in complex environments.</a:t>
            </a:r>
            <a:endParaRPr lang="en-US" sz="2400" dirty="0">
              <a:solidFill>
                <a:srgbClr val="002D62"/>
              </a:solidFill>
              <a:latin typeface="+mn-lt"/>
            </a:endParaRPr>
          </a:p>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latin typeface="+mn-lt"/>
              </a:rPr>
              <a:t>Task Description: </a:t>
            </a:r>
            <a:r>
              <a:rPr lang="en-US" sz="2400" b="0" dirty="0"/>
              <a:t>Develop novel super-resolution and MIMO techniques to achieve high-performance and low complexity for automotive and emerging radar applications. </a:t>
            </a:r>
          </a:p>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latin typeface="+mn-lt"/>
              </a:rPr>
              <a:t>Task Deliverables: </a:t>
            </a:r>
            <a:r>
              <a:rPr lang="en-US" sz="2400" b="0" dirty="0">
                <a:latin typeface="+mn-lt"/>
              </a:rPr>
              <a:t>(1) Development of mathematical models of the proposed robust and low complexity high resolution imaging techniques and their software implementation (2) MIMO mathematical models and software implementation  </a:t>
            </a:r>
          </a:p>
          <a:p>
            <a:pPr marL="342900" indent="-342900">
              <a:spcBef>
                <a:spcPct val="20000"/>
              </a:spcBef>
              <a:buClr>
                <a:srgbClr val="17375E"/>
              </a:buClr>
              <a:buSzPct val="110000"/>
              <a:buFont typeface="Arial" panose="020B0604020202020204" pitchFamily="34" charset="0"/>
              <a:buChar char="•"/>
            </a:pPr>
            <a:r>
              <a:rPr lang="en-US" sz="2400" dirty="0">
                <a:solidFill>
                  <a:srgbClr val="002D62"/>
                </a:solidFill>
                <a:latin typeface="+mn-lt"/>
              </a:rPr>
              <a:t>Start Date: </a:t>
            </a:r>
            <a:r>
              <a:rPr lang="en-US" sz="2400" b="0" dirty="0">
                <a:latin typeface="+mn-lt"/>
              </a:rPr>
              <a:t>Aug. 2017</a:t>
            </a:r>
          </a:p>
          <a:p>
            <a:pPr>
              <a:buClr>
                <a:srgbClr val="17375E"/>
              </a:buClr>
            </a:pPr>
            <a:r>
              <a:rPr lang="en-US" sz="1600" b="0" dirty="0">
                <a:solidFill>
                  <a:prstClr val="black"/>
                </a:solidFill>
                <a:latin typeface="Arial" panose="020B0604020202020204" pitchFamily="34" charset="0"/>
                <a:cs typeface="Arial" panose="020B0604020202020204" pitchFamily="34" charset="0"/>
              </a:rPr>
              <a:t>		</a:t>
            </a:r>
            <a:endParaRPr lang="en-US" sz="1600" b="0" dirty="0">
              <a:solidFill>
                <a:prstClr val="black"/>
              </a:solidFill>
              <a:latin typeface="Gill Sans"/>
              <a:cs typeface="Gill Sans"/>
            </a:endParaRPr>
          </a:p>
        </p:txBody>
      </p:sp>
      <p:sp>
        <p:nvSpPr>
          <p:cNvPr id="4" name="Title 1"/>
          <p:cNvSpPr>
            <a:spLocks noGrp="1"/>
          </p:cNvSpPr>
          <p:nvPr>
            <p:ph type="title"/>
          </p:nvPr>
        </p:nvSpPr>
        <p:spPr>
          <a:xfrm>
            <a:off x="1373256" y="119595"/>
            <a:ext cx="9674087" cy="1099605"/>
          </a:xfrm>
        </p:spPr>
        <p:txBody>
          <a:bodyPr/>
          <a:lstStyle/>
          <a:p>
            <a:pPr eaLnBrk="1" hangingPunct="1"/>
            <a:r>
              <a:rPr lang="en-US" sz="2800" b="1" dirty="0">
                <a:solidFill>
                  <a:srgbClr val="FF0000"/>
                </a:solidFill>
              </a:rPr>
              <a:t>Novel Super-Resolution and MIMO Techniques for Automotive and Emerging Radar Applications</a:t>
            </a:r>
            <a:br>
              <a:rPr lang="en-US" sz="2000" dirty="0">
                <a:solidFill>
                  <a:schemeClr val="tx1"/>
                </a:solidFill>
              </a:rPr>
            </a:br>
            <a:r>
              <a:rPr lang="en-US" sz="1800" dirty="0">
                <a:solidFill>
                  <a:schemeClr val="tx1"/>
                </a:solidFill>
              </a:rPr>
              <a:t>2712.029, Murat Torlak, University of Texas at Dallas</a:t>
            </a:r>
            <a:endParaRPr lang="en-US" sz="2400" dirty="0">
              <a:solidFill>
                <a:schemeClr val="tx1"/>
              </a:solidFill>
            </a:endParaRPr>
          </a:p>
        </p:txBody>
      </p:sp>
      <p:sp>
        <p:nvSpPr>
          <p:cNvPr id="2" name="Slide Number Placeholder 1"/>
          <p:cNvSpPr>
            <a:spLocks noGrp="1"/>
          </p:cNvSpPr>
          <p:nvPr>
            <p:ph type="sldNum" sz="quarter" idx="10"/>
          </p:nvPr>
        </p:nvSpPr>
        <p:spPr/>
        <p:txBody>
          <a:bodyPr/>
          <a:lstStyle/>
          <a:p>
            <a:pPr>
              <a:defRPr/>
            </a:pPr>
            <a:fld id="{35DDDD04-D43D-48CC-AA45-15245A605357}" type="slidenum">
              <a:rPr lang="en-US" altLang="en-US" smtClean="0"/>
              <a:pPr>
                <a:defRPr/>
              </a:pPr>
              <a:t>3</a:t>
            </a:fld>
            <a:endParaRPr lang="en-US" altLang="en-US"/>
          </a:p>
        </p:txBody>
      </p:sp>
    </p:spTree>
    <p:extLst>
      <p:ext uri="{BB962C8B-B14F-4D97-AF65-F5344CB8AC3E}">
        <p14:creationId xmlns:p14="http://schemas.microsoft.com/office/powerpoint/2010/main" val="2002807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DFBA-0DDD-4413-882C-569AD6D1023F}"/>
              </a:ext>
            </a:extLst>
          </p:cNvPr>
          <p:cNvSpPr>
            <a:spLocks noGrp="1"/>
          </p:cNvSpPr>
          <p:nvPr>
            <p:ph type="title"/>
          </p:nvPr>
        </p:nvSpPr>
        <p:spPr/>
        <p:txBody>
          <a:bodyPr/>
          <a:lstStyle/>
          <a:p>
            <a:r>
              <a:rPr lang="en-US" dirty="0">
                <a:solidFill>
                  <a:srgbClr val="C00000"/>
                </a:solidFill>
              </a:rPr>
              <a:t>Verifying Region of Focus </a:t>
            </a:r>
            <a:br>
              <a:rPr lang="en-US" dirty="0">
                <a:solidFill>
                  <a:srgbClr val="C00000"/>
                </a:solidFill>
              </a:rPr>
            </a:br>
            <a:r>
              <a:rPr lang="en-US" dirty="0">
                <a:solidFill>
                  <a:srgbClr val="C00000"/>
                </a:solidFill>
              </a:rPr>
              <a:t>Corner Reflector</a:t>
            </a:r>
          </a:p>
        </p:txBody>
      </p:sp>
      <p:sp>
        <p:nvSpPr>
          <p:cNvPr id="4" name="Footer Placeholder 3">
            <a:extLst>
              <a:ext uri="{FF2B5EF4-FFF2-40B4-BE49-F238E27FC236}">
                <a16:creationId xmlns:a16="http://schemas.microsoft.com/office/drawing/2014/main" id="{53D1E36D-3FE7-4CC7-98BD-FFD06306DF7B}"/>
              </a:ext>
            </a:extLst>
          </p:cNvPr>
          <p:cNvSpPr>
            <a:spLocks noGrp="1"/>
          </p:cNvSpPr>
          <p:nvPr>
            <p:ph type="ftr" sz="quarter" idx="11"/>
          </p:nvPr>
        </p:nvSpPr>
        <p:spPr>
          <a:xfrm>
            <a:off x="6281807" y="6492875"/>
            <a:ext cx="4874741" cy="365125"/>
          </a:xfrm>
        </p:spPr>
        <p:txBody>
          <a:bodyPr/>
          <a:lstStyle/>
          <a:p>
            <a:r>
              <a:rPr lang="en-US" dirty="0"/>
              <a:t>SRC Select Disclosure</a:t>
            </a:r>
          </a:p>
        </p:txBody>
      </p:sp>
      <p:pic>
        <p:nvPicPr>
          <p:cNvPr id="6" name="Picture 5">
            <a:extLst>
              <a:ext uri="{FF2B5EF4-FFF2-40B4-BE49-F238E27FC236}">
                <a16:creationId xmlns:a16="http://schemas.microsoft.com/office/drawing/2014/main" id="{4C8777DC-1079-4A99-9EA4-C636E834E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1218"/>
            <a:ext cx="4071991" cy="3053993"/>
          </a:xfrm>
          <a:prstGeom prst="rect">
            <a:avLst/>
          </a:prstGeom>
          <a:ln>
            <a:solidFill>
              <a:schemeClr val="tx1"/>
            </a:solidFill>
          </a:ln>
        </p:spPr>
      </p:pic>
      <p:sp>
        <p:nvSpPr>
          <p:cNvPr id="7" name="TextBox 6">
            <a:extLst>
              <a:ext uri="{FF2B5EF4-FFF2-40B4-BE49-F238E27FC236}">
                <a16:creationId xmlns:a16="http://schemas.microsoft.com/office/drawing/2014/main" id="{73F13FC9-A5A0-41C5-9326-50EDA0413E85}"/>
              </a:ext>
            </a:extLst>
          </p:cNvPr>
          <p:cNvSpPr txBox="1"/>
          <p:nvPr/>
        </p:nvSpPr>
        <p:spPr>
          <a:xfrm>
            <a:off x="206688" y="4545846"/>
            <a:ext cx="3658613"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
            </a:pPr>
            <a:r>
              <a:rPr lang="en-US" dirty="0"/>
              <a:t>Total x-axis motion = 50 cm</a:t>
            </a:r>
          </a:p>
          <a:p>
            <a:pPr marL="285750" indent="-285750">
              <a:buFont typeface="Wingdings" panose="05000000000000000000" pitchFamily="2" charset="2"/>
              <a:buChar char="§"/>
            </a:pPr>
            <a:r>
              <a:rPr lang="en-US" dirty="0"/>
              <a:t>Total y-axis motion = 40 cm</a:t>
            </a:r>
          </a:p>
          <a:p>
            <a:pPr marL="285750" indent="-285750">
              <a:buFont typeface="Wingdings" panose="05000000000000000000" pitchFamily="2" charset="2"/>
              <a:buChar char="§"/>
            </a:pPr>
            <a:r>
              <a:rPr lang="en-US" dirty="0"/>
              <a:t>Approximate 6 dB deviation from maximum at ~ 6 cm</a:t>
            </a:r>
          </a:p>
        </p:txBody>
      </p:sp>
      <p:pic>
        <p:nvPicPr>
          <p:cNvPr id="8" name="Picture 7">
            <a:extLst>
              <a:ext uri="{FF2B5EF4-FFF2-40B4-BE49-F238E27FC236}">
                <a16:creationId xmlns:a16="http://schemas.microsoft.com/office/drawing/2014/main" id="{84C70FA5-B846-4531-8756-6E3095A7E7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948" y="3317858"/>
            <a:ext cx="900007" cy="675005"/>
          </a:xfrm>
          <a:prstGeom prst="rect">
            <a:avLst/>
          </a:prstGeom>
        </p:spPr>
      </p:pic>
      <p:pic>
        <p:nvPicPr>
          <p:cNvPr id="9" name="Picture 8">
            <a:extLst>
              <a:ext uri="{FF2B5EF4-FFF2-40B4-BE49-F238E27FC236}">
                <a16:creationId xmlns:a16="http://schemas.microsoft.com/office/drawing/2014/main" id="{42E15EF2-9CA5-4C18-8F5B-99906A945D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671" t="7139" r="16858" b="50033"/>
          <a:stretch/>
        </p:blipFill>
        <p:spPr>
          <a:xfrm>
            <a:off x="8901119" y="1289819"/>
            <a:ext cx="2391414" cy="3054096"/>
          </a:xfrm>
          <a:prstGeom prst="rect">
            <a:avLst/>
          </a:prstGeom>
          <a:ln>
            <a:solidFill>
              <a:schemeClr val="tx1"/>
            </a:solidFill>
          </a:ln>
        </p:spPr>
      </p:pic>
      <p:sp>
        <p:nvSpPr>
          <p:cNvPr id="11" name="Oval 10">
            <a:extLst>
              <a:ext uri="{FF2B5EF4-FFF2-40B4-BE49-F238E27FC236}">
                <a16:creationId xmlns:a16="http://schemas.microsoft.com/office/drawing/2014/main" id="{0B11F272-B056-4875-A4C9-C606D328F24A}"/>
              </a:ext>
            </a:extLst>
          </p:cNvPr>
          <p:cNvSpPr/>
          <p:nvPr/>
        </p:nvSpPr>
        <p:spPr>
          <a:xfrm>
            <a:off x="9622062" y="2866546"/>
            <a:ext cx="1017400" cy="1017400"/>
          </a:xfrm>
          <a:prstGeom prst="ellipse">
            <a:avLst/>
          </a:prstGeom>
          <a:solidFill>
            <a:srgbClr val="FBCBA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14849CD-FB0D-440A-B47D-118161C8F978}"/>
              </a:ext>
            </a:extLst>
          </p:cNvPr>
          <p:cNvSpPr/>
          <p:nvPr/>
        </p:nvSpPr>
        <p:spPr>
          <a:xfrm>
            <a:off x="9855489" y="3086700"/>
            <a:ext cx="577091" cy="577091"/>
          </a:xfrm>
          <a:prstGeom prst="ellipse">
            <a:avLst/>
          </a:prstGeom>
          <a:solidFill>
            <a:srgbClr val="FBCBA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diagram&#10;&#10;Description automatically generated">
            <a:extLst>
              <a:ext uri="{FF2B5EF4-FFF2-40B4-BE49-F238E27FC236}">
                <a16:creationId xmlns:a16="http://schemas.microsoft.com/office/drawing/2014/main" id="{F80EA9BC-C050-4D12-837C-7953886DA41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493"/>
          <a:stretch/>
        </p:blipFill>
        <p:spPr>
          <a:xfrm>
            <a:off x="4152684" y="1289819"/>
            <a:ext cx="4411683" cy="3054096"/>
          </a:xfrm>
          <a:prstGeom prst="rect">
            <a:avLst/>
          </a:prstGeom>
          <a:ln>
            <a:solidFill>
              <a:schemeClr val="tx1"/>
            </a:solidFill>
          </a:ln>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8D5E2C-F12E-421D-8DDA-27C16B02959D}"/>
                  </a:ext>
                </a:extLst>
              </p:cNvPr>
              <p:cNvSpPr txBox="1"/>
              <p:nvPr/>
            </p:nvSpPr>
            <p:spPr>
              <a:xfrm>
                <a:off x="4031992" y="4507981"/>
                <a:ext cx="7985760" cy="188045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800" dirty="0">
                    <a:latin typeface="Quire Sans" panose="020B0502040400020003" pitchFamily="34" charset="0"/>
                    <a:cs typeface="Quire Sans" panose="020B0502040400020003" pitchFamily="34" charset="0"/>
                  </a:rPr>
                  <a:t>If the object moves from one point to the next (from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𝑜</m:t>
                        </m:r>
                      </m:sub>
                    </m:sSub>
                  </m:oMath>
                </a14:m>
                <a:r>
                  <a:rPr lang="en-US" sz="1800" dirty="0">
                    <a:latin typeface="Quire Sans" panose="020B0502040400020003" pitchFamily="34" charset="0"/>
                    <a:cs typeface="Quire Sans" panose="020B0502040400020003" pitchFamily="34" charset="0"/>
                  </a:rPr>
                  <a:t> to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i="1">
                            <a:latin typeface="Cambria Math" panose="02040503050406030204" pitchFamily="18" charset="0"/>
                          </a:rPr>
                          <m:t>𝑜</m:t>
                        </m:r>
                      </m:sub>
                    </m:sSub>
                  </m:oMath>
                </a14:m>
                <a:r>
                  <a:rPr lang="en-US" sz="1800" dirty="0">
                    <a:latin typeface="Quire Sans" panose="020B0502040400020003" pitchFamily="34" charset="0"/>
                    <a:cs typeface="Quire Sans" panose="020B0502040400020003" pitchFamily="34" charset="0"/>
                  </a:rPr>
                  <a:t>) The position of image also moves (from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ub>
                    </m:sSub>
                  </m:oMath>
                </a14:m>
                <a:r>
                  <a:rPr lang="en-US" sz="1800" dirty="0">
                    <a:latin typeface="Quire Sans" panose="020B0502040400020003" pitchFamily="34" charset="0"/>
                    <a:cs typeface="Quire Sans" panose="020B0502040400020003" pitchFamily="34" charset="0"/>
                  </a:rPr>
                  <a:t> to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Quire Sans" panose="020B0502040400020003" pitchFamily="34" charset="0"/>
                    <a:cs typeface="Quire Sans" panose="020B0502040400020003" pitchFamily="34" charset="0"/>
                  </a:rPr>
                  <a:t>)</a:t>
                </a:r>
              </a:p>
              <a:p>
                <a:pPr marL="285750" indent="-285750">
                  <a:buFont typeface="Arial" panose="020B0604020202020204" pitchFamily="34" charset="0"/>
                  <a:buChar char="•"/>
                </a:pPr>
                <a:r>
                  <a:rPr lang="en-US" sz="1800" dirty="0">
                    <a:latin typeface="Quire Sans" panose="020B0502040400020003" pitchFamily="34" charset="0"/>
                    <a:cs typeface="Quire Sans" panose="020B0502040400020003" pitchFamily="34" charset="0"/>
                  </a:rPr>
                  <a:t>From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𝑜</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𝑜</m:t>
                        </m:r>
                      </m:sub>
                    </m:sSub>
                  </m:oMath>
                </a14:m>
                <a:r>
                  <a:rPr lang="en-US" sz="1800" dirty="0">
                    <a:latin typeface="Quire Sans" panose="020B0502040400020003" pitchFamily="34" charset="0"/>
                    <a:cs typeface="Quire Sans" panose="020B0502040400020003" pitchFamily="34" charset="0"/>
                  </a:rPr>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2</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𝑜</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𝑜</m:t>
                        </m:r>
                      </m:sub>
                    </m:sSub>
                  </m:oMath>
                </a14:m>
                <a:endParaRPr lang="en-US" sz="1800" dirty="0">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r>
                  <a:rPr lang="en-US" sz="1800" dirty="0">
                    <a:latin typeface="Quire Sans" panose="020B0502040400020003" pitchFamily="34" charset="0"/>
                    <a:cs typeface="Quire Sans" panose="020B0502040400020003" pitchFamily="34" charset="0"/>
                  </a:rPr>
                  <a:t>What the Rx antenna sees at each of these points is a fraction of the intensity based on the location of the Point Spread Function</a:t>
                </a:r>
              </a:p>
              <a:p>
                <a:pPr marL="285750" indent="-285750">
                  <a:buFont typeface="Arial" panose="020B0604020202020204" pitchFamily="34" charset="0"/>
                  <a:buChar char="•"/>
                </a:pPr>
                <a:r>
                  <a:rPr lang="en-US" sz="1800" dirty="0">
                    <a:solidFill>
                      <a:srgbClr val="FF0000"/>
                    </a:solidFill>
                    <a:latin typeface="Quire Sans" panose="020B0502040400020003" pitchFamily="34" charset="0"/>
                    <a:cs typeface="Quire Sans" panose="020B0502040400020003" pitchFamily="34" charset="0"/>
                  </a:rPr>
                  <a:t>Different RX’s dominated by signal coming off different points in the torso</a:t>
                </a:r>
              </a:p>
            </p:txBody>
          </p:sp>
        </mc:Choice>
        <mc:Fallback xmlns="">
          <p:sp>
            <p:nvSpPr>
              <p:cNvPr id="46" name="TextBox 45">
                <a:extLst>
                  <a:ext uri="{FF2B5EF4-FFF2-40B4-BE49-F238E27FC236}">
                    <a16:creationId xmlns:a16="http://schemas.microsoft.com/office/drawing/2014/main" id="{EA8D5E2C-F12E-421D-8DDA-27C16B02959D}"/>
                  </a:ext>
                </a:extLst>
              </p:cNvPr>
              <p:cNvSpPr txBox="1">
                <a:spLocks noRot="1" noChangeAspect="1" noMove="1" noResize="1" noEditPoints="1" noAdjustHandles="1" noChangeArrowheads="1" noChangeShapeType="1" noTextEdit="1"/>
              </p:cNvSpPr>
              <p:nvPr/>
            </p:nvSpPr>
            <p:spPr>
              <a:xfrm>
                <a:off x="4031992" y="4507981"/>
                <a:ext cx="7985760" cy="1880451"/>
              </a:xfrm>
              <a:prstGeom prst="rect">
                <a:avLst/>
              </a:prstGeom>
              <a:blipFill>
                <a:blip r:embed="rId6"/>
                <a:stretch>
                  <a:fillRect l="-381" t="-1286" r="-838" b="-385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202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6DE09-61BD-4DD0-96F0-EC594EA7BF7F}"/>
              </a:ext>
            </a:extLst>
          </p:cNvPr>
          <p:cNvSpPr>
            <a:spLocks noGrp="1"/>
          </p:cNvSpPr>
          <p:nvPr>
            <p:ph type="ftr" sz="quarter" idx="11"/>
          </p:nvPr>
        </p:nvSpPr>
        <p:spPr/>
        <p:txBody>
          <a:bodyPr/>
          <a:lstStyle/>
          <a:p>
            <a:r>
              <a:rPr lang="en-US"/>
              <a:t>SRC Select Disclosure</a:t>
            </a:r>
            <a:endParaRPr lang="en-US" dirty="0"/>
          </a:p>
        </p:txBody>
      </p:sp>
      <p:pic>
        <p:nvPicPr>
          <p:cNvPr id="5" name="Picture 4">
            <a:extLst>
              <a:ext uri="{FF2B5EF4-FFF2-40B4-BE49-F238E27FC236}">
                <a16:creationId xmlns:a16="http://schemas.microsoft.com/office/drawing/2014/main" id="{6612F1D3-75CA-4C6D-A6AD-81662A10C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6" y="1695051"/>
            <a:ext cx="2438401" cy="1828800"/>
          </a:xfrm>
          <a:prstGeom prst="rect">
            <a:avLst/>
          </a:prstGeom>
          <a:ln>
            <a:solidFill>
              <a:schemeClr val="tx1"/>
            </a:solidFill>
          </a:ln>
        </p:spPr>
      </p:pic>
      <p:pic>
        <p:nvPicPr>
          <p:cNvPr id="6" name="Picture 5">
            <a:extLst>
              <a:ext uri="{FF2B5EF4-FFF2-40B4-BE49-F238E27FC236}">
                <a16:creationId xmlns:a16="http://schemas.microsoft.com/office/drawing/2014/main" id="{4AF0AE8D-A9ED-418F-8453-086C91AF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847" y="1695051"/>
            <a:ext cx="2438400" cy="1828800"/>
          </a:xfrm>
          <a:prstGeom prst="rect">
            <a:avLst/>
          </a:prstGeom>
          <a:ln>
            <a:solidFill>
              <a:schemeClr val="tx1"/>
            </a:solidFill>
          </a:ln>
        </p:spPr>
      </p:pic>
      <p:pic>
        <p:nvPicPr>
          <p:cNvPr id="7" name="Picture 6">
            <a:extLst>
              <a:ext uri="{FF2B5EF4-FFF2-40B4-BE49-F238E27FC236}">
                <a16:creationId xmlns:a16="http://schemas.microsoft.com/office/drawing/2014/main" id="{8BC2826A-5AB9-4943-B3BF-79DDDCF48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27" y="3942220"/>
            <a:ext cx="2438400" cy="1828800"/>
          </a:xfrm>
          <a:prstGeom prst="rect">
            <a:avLst/>
          </a:prstGeom>
          <a:ln>
            <a:solidFill>
              <a:schemeClr val="tx1"/>
            </a:solidFill>
          </a:ln>
        </p:spPr>
      </p:pic>
      <p:pic>
        <p:nvPicPr>
          <p:cNvPr id="8" name="Picture 7">
            <a:extLst>
              <a:ext uri="{FF2B5EF4-FFF2-40B4-BE49-F238E27FC236}">
                <a16:creationId xmlns:a16="http://schemas.microsoft.com/office/drawing/2014/main" id="{A8E857DF-B771-4D38-87C2-F838A6E199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091" y="3942220"/>
            <a:ext cx="2438400" cy="1828800"/>
          </a:xfrm>
          <a:prstGeom prst="rect">
            <a:avLst/>
          </a:prstGeom>
          <a:ln>
            <a:solidFill>
              <a:schemeClr val="tx1"/>
            </a:solidFill>
          </a:ln>
        </p:spPr>
      </p:pic>
      <p:sp>
        <p:nvSpPr>
          <p:cNvPr id="11" name="TextBox 10">
            <a:extLst>
              <a:ext uri="{FF2B5EF4-FFF2-40B4-BE49-F238E27FC236}">
                <a16:creationId xmlns:a16="http://schemas.microsoft.com/office/drawing/2014/main" id="{F5FECC96-5D8E-4A02-BBE1-BE43251705D8}"/>
              </a:ext>
            </a:extLst>
          </p:cNvPr>
          <p:cNvSpPr txBox="1"/>
          <p:nvPr/>
        </p:nvSpPr>
        <p:spPr>
          <a:xfrm>
            <a:off x="633803" y="1889132"/>
            <a:ext cx="480896" cy="276999"/>
          </a:xfrm>
          <a:prstGeom prst="rect">
            <a:avLst/>
          </a:prstGeom>
          <a:noFill/>
          <a:ln>
            <a:solidFill>
              <a:schemeClr val="tx1"/>
            </a:solidFill>
          </a:ln>
        </p:spPr>
        <p:txBody>
          <a:bodyPr wrap="square" rtlCol="0">
            <a:spAutoFit/>
          </a:bodyPr>
          <a:lstStyle/>
          <a:p>
            <a:pPr algn="ctr"/>
            <a:r>
              <a:rPr lang="en-US" sz="1200" b="1" dirty="0"/>
              <a:t>Rx 1</a:t>
            </a:r>
          </a:p>
        </p:txBody>
      </p:sp>
      <p:sp>
        <p:nvSpPr>
          <p:cNvPr id="13" name="Multiply 13">
            <a:extLst>
              <a:ext uri="{FF2B5EF4-FFF2-40B4-BE49-F238E27FC236}">
                <a16:creationId xmlns:a16="http://schemas.microsoft.com/office/drawing/2014/main" id="{82B05325-5BFF-4FD6-9AAB-156B598BE158}"/>
              </a:ext>
            </a:extLst>
          </p:cNvPr>
          <p:cNvSpPr/>
          <p:nvPr/>
        </p:nvSpPr>
        <p:spPr>
          <a:xfrm>
            <a:off x="1546696" y="2518011"/>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Multiply 14">
            <a:extLst>
              <a:ext uri="{FF2B5EF4-FFF2-40B4-BE49-F238E27FC236}">
                <a16:creationId xmlns:a16="http://schemas.microsoft.com/office/drawing/2014/main" id="{31A95BA1-A62F-4787-96EC-134D51068386}"/>
              </a:ext>
            </a:extLst>
          </p:cNvPr>
          <p:cNvSpPr/>
          <p:nvPr/>
        </p:nvSpPr>
        <p:spPr>
          <a:xfrm>
            <a:off x="4057567" y="2519245"/>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Multiply 15">
            <a:extLst>
              <a:ext uri="{FF2B5EF4-FFF2-40B4-BE49-F238E27FC236}">
                <a16:creationId xmlns:a16="http://schemas.microsoft.com/office/drawing/2014/main" id="{84F51748-7BC7-4B37-A330-7C8CFA054898}"/>
              </a:ext>
            </a:extLst>
          </p:cNvPr>
          <p:cNvSpPr/>
          <p:nvPr/>
        </p:nvSpPr>
        <p:spPr>
          <a:xfrm>
            <a:off x="1541891" y="4039611"/>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Multiply 16">
            <a:extLst>
              <a:ext uri="{FF2B5EF4-FFF2-40B4-BE49-F238E27FC236}">
                <a16:creationId xmlns:a16="http://schemas.microsoft.com/office/drawing/2014/main" id="{6D2CD837-D507-478D-AFDC-790996D001F3}"/>
              </a:ext>
            </a:extLst>
          </p:cNvPr>
          <p:cNvSpPr/>
          <p:nvPr/>
        </p:nvSpPr>
        <p:spPr>
          <a:xfrm>
            <a:off x="4057567" y="4079176"/>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60A0EF6-E736-4DAB-81E2-84AA1829D0B8}"/>
              </a:ext>
            </a:extLst>
          </p:cNvPr>
          <p:cNvSpPr txBox="1"/>
          <p:nvPr/>
        </p:nvSpPr>
        <p:spPr>
          <a:xfrm>
            <a:off x="4344434" y="5875913"/>
            <a:ext cx="3688340" cy="92333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Ground value: ~86 bpm</a:t>
            </a:r>
          </a:p>
          <a:p>
            <a:pPr marL="285750" indent="-285750">
              <a:buFont typeface="Arial" panose="020B0604020202020204" pitchFamily="34" charset="0"/>
              <a:buChar char="•"/>
            </a:pPr>
            <a:r>
              <a:rPr lang="en-US" dirty="0"/>
              <a:t>With lens – High deviations in spectrum across receivers</a:t>
            </a:r>
          </a:p>
        </p:txBody>
      </p:sp>
      <p:sp>
        <p:nvSpPr>
          <p:cNvPr id="18" name="TextBox 17">
            <a:extLst>
              <a:ext uri="{FF2B5EF4-FFF2-40B4-BE49-F238E27FC236}">
                <a16:creationId xmlns:a16="http://schemas.microsoft.com/office/drawing/2014/main" id="{3F80B08E-182E-411C-819F-43A4ED4DE40B}"/>
              </a:ext>
            </a:extLst>
          </p:cNvPr>
          <p:cNvSpPr txBox="1"/>
          <p:nvPr/>
        </p:nvSpPr>
        <p:spPr>
          <a:xfrm>
            <a:off x="3124485" y="1889132"/>
            <a:ext cx="480896" cy="276999"/>
          </a:xfrm>
          <a:prstGeom prst="rect">
            <a:avLst/>
          </a:prstGeom>
          <a:noFill/>
          <a:ln>
            <a:solidFill>
              <a:schemeClr val="tx1"/>
            </a:solidFill>
          </a:ln>
        </p:spPr>
        <p:txBody>
          <a:bodyPr wrap="square" rtlCol="0">
            <a:spAutoFit/>
          </a:bodyPr>
          <a:lstStyle/>
          <a:p>
            <a:pPr algn="ctr"/>
            <a:r>
              <a:rPr lang="en-US" sz="1200" b="1" dirty="0"/>
              <a:t>Rx 2</a:t>
            </a:r>
          </a:p>
        </p:txBody>
      </p:sp>
      <p:sp>
        <p:nvSpPr>
          <p:cNvPr id="19" name="TextBox 18">
            <a:extLst>
              <a:ext uri="{FF2B5EF4-FFF2-40B4-BE49-F238E27FC236}">
                <a16:creationId xmlns:a16="http://schemas.microsoft.com/office/drawing/2014/main" id="{996016B0-28D7-4CE6-A628-56DA38E969B1}"/>
              </a:ext>
            </a:extLst>
          </p:cNvPr>
          <p:cNvSpPr txBox="1"/>
          <p:nvPr/>
        </p:nvSpPr>
        <p:spPr>
          <a:xfrm>
            <a:off x="633803" y="4114848"/>
            <a:ext cx="480896" cy="276999"/>
          </a:xfrm>
          <a:prstGeom prst="rect">
            <a:avLst/>
          </a:prstGeom>
          <a:noFill/>
          <a:ln>
            <a:solidFill>
              <a:schemeClr val="tx1"/>
            </a:solidFill>
          </a:ln>
        </p:spPr>
        <p:txBody>
          <a:bodyPr wrap="square" rtlCol="0">
            <a:spAutoFit/>
          </a:bodyPr>
          <a:lstStyle/>
          <a:p>
            <a:pPr algn="ctr"/>
            <a:r>
              <a:rPr lang="en-US" sz="1200" b="1" dirty="0"/>
              <a:t>Rx 3</a:t>
            </a:r>
          </a:p>
        </p:txBody>
      </p:sp>
      <p:sp>
        <p:nvSpPr>
          <p:cNvPr id="20" name="TextBox 19">
            <a:extLst>
              <a:ext uri="{FF2B5EF4-FFF2-40B4-BE49-F238E27FC236}">
                <a16:creationId xmlns:a16="http://schemas.microsoft.com/office/drawing/2014/main" id="{A732637D-ED2E-4A93-869A-C5F05F4D7DC9}"/>
              </a:ext>
            </a:extLst>
          </p:cNvPr>
          <p:cNvSpPr txBox="1"/>
          <p:nvPr/>
        </p:nvSpPr>
        <p:spPr>
          <a:xfrm>
            <a:off x="3124485" y="4114848"/>
            <a:ext cx="480896" cy="276999"/>
          </a:xfrm>
          <a:prstGeom prst="rect">
            <a:avLst/>
          </a:prstGeom>
          <a:noFill/>
          <a:ln>
            <a:solidFill>
              <a:schemeClr val="tx1"/>
            </a:solidFill>
          </a:ln>
        </p:spPr>
        <p:txBody>
          <a:bodyPr wrap="square" rtlCol="0">
            <a:spAutoFit/>
          </a:bodyPr>
          <a:lstStyle/>
          <a:p>
            <a:pPr algn="ctr"/>
            <a:r>
              <a:rPr lang="en-US" sz="1200" b="1" dirty="0"/>
              <a:t>Rx 4</a:t>
            </a:r>
          </a:p>
        </p:txBody>
      </p:sp>
      <p:pic>
        <p:nvPicPr>
          <p:cNvPr id="21" name="Picture 20">
            <a:extLst>
              <a:ext uri="{FF2B5EF4-FFF2-40B4-BE49-F238E27FC236}">
                <a16:creationId xmlns:a16="http://schemas.microsoft.com/office/drawing/2014/main" id="{0D0A98FC-8744-404B-826B-46F27D089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7659" y="1695052"/>
            <a:ext cx="2438400" cy="1828800"/>
          </a:xfrm>
          <a:prstGeom prst="rect">
            <a:avLst/>
          </a:prstGeom>
          <a:ln>
            <a:solidFill>
              <a:schemeClr val="tx1"/>
            </a:solidFill>
          </a:ln>
        </p:spPr>
      </p:pic>
      <p:pic>
        <p:nvPicPr>
          <p:cNvPr id="22" name="Picture 21">
            <a:extLst>
              <a:ext uri="{FF2B5EF4-FFF2-40B4-BE49-F238E27FC236}">
                <a16:creationId xmlns:a16="http://schemas.microsoft.com/office/drawing/2014/main" id="{BFF7A035-6AA9-43B8-B44D-72A33ADAC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5392" y="1695052"/>
            <a:ext cx="2438401" cy="1828800"/>
          </a:xfrm>
          <a:prstGeom prst="rect">
            <a:avLst/>
          </a:prstGeom>
          <a:ln>
            <a:solidFill>
              <a:schemeClr val="tx1"/>
            </a:solidFill>
          </a:ln>
        </p:spPr>
      </p:pic>
      <p:pic>
        <p:nvPicPr>
          <p:cNvPr id="23" name="Picture 22">
            <a:extLst>
              <a:ext uri="{FF2B5EF4-FFF2-40B4-BE49-F238E27FC236}">
                <a16:creationId xmlns:a16="http://schemas.microsoft.com/office/drawing/2014/main" id="{8A22FE9E-A9F4-488C-803C-70CA42C888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7658" y="3942220"/>
            <a:ext cx="2438401" cy="1828800"/>
          </a:xfrm>
          <a:prstGeom prst="rect">
            <a:avLst/>
          </a:prstGeom>
          <a:ln>
            <a:solidFill>
              <a:schemeClr val="tx1"/>
            </a:solidFill>
          </a:ln>
        </p:spPr>
      </p:pic>
      <p:pic>
        <p:nvPicPr>
          <p:cNvPr id="24" name="Picture 23">
            <a:extLst>
              <a:ext uri="{FF2B5EF4-FFF2-40B4-BE49-F238E27FC236}">
                <a16:creationId xmlns:a16="http://schemas.microsoft.com/office/drawing/2014/main" id="{5CBFED48-9FBD-4510-B308-301738DEC7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7285" y="3942220"/>
            <a:ext cx="2438401" cy="1828800"/>
          </a:xfrm>
          <a:prstGeom prst="rect">
            <a:avLst/>
          </a:prstGeom>
          <a:ln>
            <a:solidFill>
              <a:schemeClr val="tx1"/>
            </a:solidFill>
          </a:ln>
        </p:spPr>
      </p:pic>
      <p:sp>
        <p:nvSpPr>
          <p:cNvPr id="25" name="Multiply 13">
            <a:extLst>
              <a:ext uri="{FF2B5EF4-FFF2-40B4-BE49-F238E27FC236}">
                <a16:creationId xmlns:a16="http://schemas.microsoft.com/office/drawing/2014/main" id="{80B0D755-1EB9-4D51-99E5-9894E1D0B056}"/>
              </a:ext>
            </a:extLst>
          </p:cNvPr>
          <p:cNvSpPr/>
          <p:nvPr/>
        </p:nvSpPr>
        <p:spPr>
          <a:xfrm>
            <a:off x="8264979" y="2262740"/>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Multiply 14">
            <a:extLst>
              <a:ext uri="{FF2B5EF4-FFF2-40B4-BE49-F238E27FC236}">
                <a16:creationId xmlns:a16="http://schemas.microsoft.com/office/drawing/2014/main" id="{F90CC1CE-18DB-4CC8-87C2-4D291AF072B1}"/>
              </a:ext>
            </a:extLst>
          </p:cNvPr>
          <p:cNvSpPr/>
          <p:nvPr/>
        </p:nvSpPr>
        <p:spPr>
          <a:xfrm>
            <a:off x="10794437" y="2262005"/>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Multiply 15">
            <a:extLst>
              <a:ext uri="{FF2B5EF4-FFF2-40B4-BE49-F238E27FC236}">
                <a16:creationId xmlns:a16="http://schemas.microsoft.com/office/drawing/2014/main" id="{A3CF5A06-DB0A-46C2-B61E-0AED2CE52DA3}"/>
              </a:ext>
            </a:extLst>
          </p:cNvPr>
          <p:cNvSpPr/>
          <p:nvPr/>
        </p:nvSpPr>
        <p:spPr>
          <a:xfrm>
            <a:off x="8244126" y="4570494"/>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Multiply 16">
            <a:extLst>
              <a:ext uri="{FF2B5EF4-FFF2-40B4-BE49-F238E27FC236}">
                <a16:creationId xmlns:a16="http://schemas.microsoft.com/office/drawing/2014/main" id="{D2434874-7ECB-4A80-BE1C-A80C9C96EBDD}"/>
              </a:ext>
            </a:extLst>
          </p:cNvPr>
          <p:cNvSpPr/>
          <p:nvPr/>
        </p:nvSpPr>
        <p:spPr>
          <a:xfrm>
            <a:off x="10794437" y="4570494"/>
            <a:ext cx="182880" cy="182880"/>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D0F192FA-4C1F-4FDB-A515-F50E610AFBDA}"/>
              </a:ext>
            </a:extLst>
          </p:cNvPr>
          <p:cNvSpPr>
            <a:spLocks noGrp="1"/>
          </p:cNvSpPr>
          <p:nvPr>
            <p:ph type="title"/>
          </p:nvPr>
        </p:nvSpPr>
        <p:spPr>
          <a:xfrm>
            <a:off x="1718631" y="140237"/>
            <a:ext cx="9635169" cy="969484"/>
          </a:xfrm>
        </p:spPr>
        <p:txBody>
          <a:bodyPr/>
          <a:lstStyle/>
          <a:p>
            <a:r>
              <a:rPr lang="en-US" dirty="0">
                <a:solidFill>
                  <a:srgbClr val="C00000"/>
                </a:solidFill>
              </a:rPr>
              <a:t>SNR gain and channel variation with lens</a:t>
            </a:r>
          </a:p>
        </p:txBody>
      </p:sp>
      <p:sp>
        <p:nvSpPr>
          <p:cNvPr id="32" name="TextBox 31">
            <a:extLst>
              <a:ext uri="{FF2B5EF4-FFF2-40B4-BE49-F238E27FC236}">
                <a16:creationId xmlns:a16="http://schemas.microsoft.com/office/drawing/2014/main" id="{105F55E8-180C-4C47-82C7-B6484C48FD28}"/>
              </a:ext>
            </a:extLst>
          </p:cNvPr>
          <p:cNvSpPr txBox="1"/>
          <p:nvPr/>
        </p:nvSpPr>
        <p:spPr>
          <a:xfrm>
            <a:off x="7347279" y="1876044"/>
            <a:ext cx="480896" cy="276999"/>
          </a:xfrm>
          <a:prstGeom prst="rect">
            <a:avLst/>
          </a:prstGeom>
          <a:noFill/>
          <a:ln>
            <a:solidFill>
              <a:schemeClr val="tx1"/>
            </a:solidFill>
          </a:ln>
        </p:spPr>
        <p:txBody>
          <a:bodyPr wrap="square" rtlCol="0">
            <a:spAutoFit/>
          </a:bodyPr>
          <a:lstStyle/>
          <a:p>
            <a:pPr algn="ctr"/>
            <a:r>
              <a:rPr lang="en-US" sz="1200" b="1" dirty="0"/>
              <a:t>Rx 1</a:t>
            </a:r>
          </a:p>
        </p:txBody>
      </p:sp>
      <p:sp>
        <p:nvSpPr>
          <p:cNvPr id="33" name="TextBox 32">
            <a:extLst>
              <a:ext uri="{FF2B5EF4-FFF2-40B4-BE49-F238E27FC236}">
                <a16:creationId xmlns:a16="http://schemas.microsoft.com/office/drawing/2014/main" id="{12B517FD-1119-4A56-A56E-E3A4EC87AF05}"/>
              </a:ext>
            </a:extLst>
          </p:cNvPr>
          <p:cNvSpPr txBox="1"/>
          <p:nvPr/>
        </p:nvSpPr>
        <p:spPr>
          <a:xfrm>
            <a:off x="9837961" y="1876044"/>
            <a:ext cx="480896" cy="276999"/>
          </a:xfrm>
          <a:prstGeom prst="rect">
            <a:avLst/>
          </a:prstGeom>
          <a:noFill/>
          <a:ln>
            <a:solidFill>
              <a:schemeClr val="tx1"/>
            </a:solidFill>
          </a:ln>
        </p:spPr>
        <p:txBody>
          <a:bodyPr wrap="square" rtlCol="0">
            <a:spAutoFit/>
          </a:bodyPr>
          <a:lstStyle/>
          <a:p>
            <a:pPr algn="ctr"/>
            <a:r>
              <a:rPr lang="en-US" sz="1200" b="1" dirty="0"/>
              <a:t>Rx 2</a:t>
            </a:r>
          </a:p>
        </p:txBody>
      </p:sp>
      <p:sp>
        <p:nvSpPr>
          <p:cNvPr id="34" name="TextBox 33">
            <a:extLst>
              <a:ext uri="{FF2B5EF4-FFF2-40B4-BE49-F238E27FC236}">
                <a16:creationId xmlns:a16="http://schemas.microsoft.com/office/drawing/2014/main" id="{C9614479-BA25-4009-8063-6725DE2A56F0}"/>
              </a:ext>
            </a:extLst>
          </p:cNvPr>
          <p:cNvSpPr txBox="1"/>
          <p:nvPr/>
        </p:nvSpPr>
        <p:spPr>
          <a:xfrm>
            <a:off x="7347279" y="4101760"/>
            <a:ext cx="480896" cy="276999"/>
          </a:xfrm>
          <a:prstGeom prst="rect">
            <a:avLst/>
          </a:prstGeom>
          <a:noFill/>
          <a:ln>
            <a:solidFill>
              <a:schemeClr val="tx1"/>
            </a:solidFill>
          </a:ln>
        </p:spPr>
        <p:txBody>
          <a:bodyPr wrap="square" rtlCol="0">
            <a:spAutoFit/>
          </a:bodyPr>
          <a:lstStyle/>
          <a:p>
            <a:pPr algn="ctr"/>
            <a:r>
              <a:rPr lang="en-US" sz="1200" b="1" dirty="0"/>
              <a:t>Rx 3</a:t>
            </a:r>
          </a:p>
        </p:txBody>
      </p:sp>
      <p:sp>
        <p:nvSpPr>
          <p:cNvPr id="35" name="TextBox 34">
            <a:extLst>
              <a:ext uri="{FF2B5EF4-FFF2-40B4-BE49-F238E27FC236}">
                <a16:creationId xmlns:a16="http://schemas.microsoft.com/office/drawing/2014/main" id="{8E9C4077-07F7-475F-B3C3-1E785234815D}"/>
              </a:ext>
            </a:extLst>
          </p:cNvPr>
          <p:cNvSpPr txBox="1"/>
          <p:nvPr/>
        </p:nvSpPr>
        <p:spPr>
          <a:xfrm>
            <a:off x="9837961" y="4101760"/>
            <a:ext cx="480896" cy="276999"/>
          </a:xfrm>
          <a:prstGeom prst="rect">
            <a:avLst/>
          </a:prstGeom>
          <a:noFill/>
          <a:ln>
            <a:solidFill>
              <a:schemeClr val="tx1"/>
            </a:solidFill>
          </a:ln>
        </p:spPr>
        <p:txBody>
          <a:bodyPr wrap="square" rtlCol="0">
            <a:spAutoFit/>
          </a:bodyPr>
          <a:lstStyle/>
          <a:p>
            <a:pPr algn="ctr"/>
            <a:r>
              <a:rPr lang="en-US" sz="1200" b="1" dirty="0"/>
              <a:t>Rx 4</a:t>
            </a:r>
          </a:p>
        </p:txBody>
      </p:sp>
      <p:sp>
        <p:nvSpPr>
          <p:cNvPr id="36" name="TextBox 35">
            <a:extLst>
              <a:ext uri="{FF2B5EF4-FFF2-40B4-BE49-F238E27FC236}">
                <a16:creationId xmlns:a16="http://schemas.microsoft.com/office/drawing/2014/main" id="{55D76DE9-9C61-4E03-879F-EFED8288B96B}"/>
              </a:ext>
            </a:extLst>
          </p:cNvPr>
          <p:cNvSpPr txBox="1"/>
          <p:nvPr/>
        </p:nvSpPr>
        <p:spPr>
          <a:xfrm>
            <a:off x="2097426" y="1251604"/>
            <a:ext cx="1165602" cy="338554"/>
          </a:xfrm>
          <a:prstGeom prst="rect">
            <a:avLst/>
          </a:prstGeom>
          <a:noFill/>
          <a:ln>
            <a:solidFill>
              <a:schemeClr val="tx1"/>
            </a:solidFill>
          </a:ln>
        </p:spPr>
        <p:txBody>
          <a:bodyPr wrap="square" rtlCol="0">
            <a:spAutoFit/>
          </a:bodyPr>
          <a:lstStyle/>
          <a:p>
            <a:pPr algn="ctr"/>
            <a:r>
              <a:rPr lang="en-US" sz="1600" b="1" dirty="0">
                <a:solidFill>
                  <a:srgbClr val="FF0000"/>
                </a:solidFill>
              </a:rPr>
              <a:t>With Lens</a:t>
            </a:r>
          </a:p>
        </p:txBody>
      </p:sp>
      <p:sp>
        <p:nvSpPr>
          <p:cNvPr id="37" name="TextBox 36">
            <a:extLst>
              <a:ext uri="{FF2B5EF4-FFF2-40B4-BE49-F238E27FC236}">
                <a16:creationId xmlns:a16="http://schemas.microsoft.com/office/drawing/2014/main" id="{BBFD4547-1C9A-4DCC-B315-3616352D2FE4}"/>
              </a:ext>
            </a:extLst>
          </p:cNvPr>
          <p:cNvSpPr txBox="1"/>
          <p:nvPr/>
        </p:nvSpPr>
        <p:spPr>
          <a:xfrm>
            <a:off x="8813257" y="1266002"/>
            <a:ext cx="1410605" cy="338554"/>
          </a:xfrm>
          <a:prstGeom prst="rect">
            <a:avLst/>
          </a:prstGeom>
          <a:noFill/>
          <a:ln>
            <a:solidFill>
              <a:schemeClr val="tx1"/>
            </a:solidFill>
          </a:ln>
        </p:spPr>
        <p:txBody>
          <a:bodyPr wrap="square" rtlCol="0">
            <a:spAutoFit/>
          </a:bodyPr>
          <a:lstStyle/>
          <a:p>
            <a:pPr algn="ctr"/>
            <a:r>
              <a:rPr lang="en-US" sz="1600" b="1" dirty="0">
                <a:solidFill>
                  <a:srgbClr val="FF0000"/>
                </a:solidFill>
              </a:rPr>
              <a:t>Without Lens</a:t>
            </a:r>
          </a:p>
        </p:txBody>
      </p:sp>
      <p:cxnSp>
        <p:nvCxnSpPr>
          <p:cNvPr id="39" name="Straight Connector 38">
            <a:extLst>
              <a:ext uri="{FF2B5EF4-FFF2-40B4-BE49-F238E27FC236}">
                <a16:creationId xmlns:a16="http://schemas.microsoft.com/office/drawing/2014/main" id="{D02F1E6F-A066-4103-8921-FB6F1EF3A333}"/>
              </a:ext>
            </a:extLst>
          </p:cNvPr>
          <p:cNvCxnSpPr/>
          <p:nvPr/>
        </p:nvCxnSpPr>
        <p:spPr>
          <a:xfrm>
            <a:off x="6096000" y="1524496"/>
            <a:ext cx="0" cy="424652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216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C19B-042C-470C-92AE-CDAC815FD30D}"/>
              </a:ext>
            </a:extLst>
          </p:cNvPr>
          <p:cNvSpPr>
            <a:spLocks noGrp="1"/>
          </p:cNvSpPr>
          <p:nvPr>
            <p:ph type="title"/>
          </p:nvPr>
        </p:nvSpPr>
        <p:spPr/>
        <p:txBody>
          <a:bodyPr/>
          <a:lstStyle/>
          <a:p>
            <a:r>
              <a:rPr lang="en-US" dirty="0">
                <a:solidFill>
                  <a:srgbClr val="C00000"/>
                </a:solidFill>
              </a:rPr>
              <a:t>Channel selection – Spectral Peak to Average Power Ratio (PAPR method)</a:t>
            </a:r>
          </a:p>
        </p:txBody>
      </p:sp>
      <p:sp>
        <p:nvSpPr>
          <p:cNvPr id="4" name="Footer Placeholder 3">
            <a:extLst>
              <a:ext uri="{FF2B5EF4-FFF2-40B4-BE49-F238E27FC236}">
                <a16:creationId xmlns:a16="http://schemas.microsoft.com/office/drawing/2014/main" id="{4BF06B87-9C2E-4A66-ACDA-A96C77FB9486}"/>
              </a:ext>
            </a:extLst>
          </p:cNvPr>
          <p:cNvSpPr>
            <a:spLocks noGrp="1"/>
          </p:cNvSpPr>
          <p:nvPr>
            <p:ph type="ftr" sz="quarter" idx="11"/>
          </p:nvPr>
        </p:nvSpPr>
        <p:spPr/>
        <p:txBody>
          <a:bodyPr/>
          <a:lstStyle/>
          <a:p>
            <a:r>
              <a:rPr lang="en-US"/>
              <a:t>SRC Select Disclosure</a:t>
            </a:r>
            <a:endParaRPr lang="en-US" dirty="0"/>
          </a:p>
        </p:txBody>
      </p:sp>
      <p:pic>
        <p:nvPicPr>
          <p:cNvPr id="5" name="Picture 4">
            <a:extLst>
              <a:ext uri="{FF2B5EF4-FFF2-40B4-BE49-F238E27FC236}">
                <a16:creationId xmlns:a16="http://schemas.microsoft.com/office/drawing/2014/main" id="{C2B08154-7473-4FFB-A7AD-C403CE099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932" y="1467100"/>
            <a:ext cx="4393866" cy="3295400"/>
          </a:xfrm>
          <a:prstGeom prst="rect">
            <a:avLst/>
          </a:prstGeom>
        </p:spPr>
      </p:pic>
      <p:pic>
        <p:nvPicPr>
          <p:cNvPr id="6" name="Picture 5">
            <a:extLst>
              <a:ext uri="{FF2B5EF4-FFF2-40B4-BE49-F238E27FC236}">
                <a16:creationId xmlns:a16="http://schemas.microsoft.com/office/drawing/2014/main" id="{C3FCC0A4-D2BF-4D19-B6C2-7EA208B10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666" y="1467100"/>
            <a:ext cx="4393866" cy="3295400"/>
          </a:xfrm>
          <a:prstGeom prst="rect">
            <a:avLst/>
          </a:prstGeom>
        </p:spPr>
      </p:pic>
      <p:sp>
        <p:nvSpPr>
          <p:cNvPr id="7" name="Left Brace 6">
            <a:extLst>
              <a:ext uri="{FF2B5EF4-FFF2-40B4-BE49-F238E27FC236}">
                <a16:creationId xmlns:a16="http://schemas.microsoft.com/office/drawing/2014/main" id="{50EFC733-8777-4C22-AFBA-E3B3EA3C055C}"/>
              </a:ext>
            </a:extLst>
          </p:cNvPr>
          <p:cNvSpPr/>
          <p:nvPr/>
        </p:nvSpPr>
        <p:spPr>
          <a:xfrm rot="16200000">
            <a:off x="3524251" y="4356210"/>
            <a:ext cx="495300" cy="1285875"/>
          </a:xfrm>
          <a:prstGeom prst="leftBrace">
            <a:avLst>
              <a:gd name="adj1" fmla="val 8333"/>
              <a:gd name="adj2" fmla="val 477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E5FF412-FB83-45A3-94E9-C8BBA65E85C2}"/>
              </a:ext>
            </a:extLst>
          </p:cNvPr>
          <p:cNvSpPr txBox="1"/>
          <p:nvPr/>
        </p:nvSpPr>
        <p:spPr>
          <a:xfrm>
            <a:off x="1655039" y="5246798"/>
            <a:ext cx="4233724" cy="646331"/>
          </a:xfrm>
          <a:prstGeom prst="rect">
            <a:avLst/>
          </a:prstGeom>
          <a:noFill/>
          <a:ln>
            <a:solidFill>
              <a:schemeClr val="tx1"/>
            </a:solidFill>
          </a:ln>
        </p:spPr>
        <p:txBody>
          <a:bodyPr wrap="none" rtlCol="0">
            <a:spAutoFit/>
          </a:bodyPr>
          <a:lstStyle/>
          <a:p>
            <a:pPr algn="ctr"/>
            <a:r>
              <a:rPr lang="en-US" b="1" dirty="0"/>
              <a:t>Within this region:</a:t>
            </a:r>
          </a:p>
          <a:p>
            <a:pPr algn="ctr"/>
            <a:r>
              <a:rPr lang="en-US" b="1" dirty="0"/>
              <a:t>Compute the Peak to Average Power Ratio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0661D-09F9-4474-B30B-C75B7DEB69AE}"/>
                  </a:ext>
                </a:extLst>
              </p:cNvPr>
              <p:cNvSpPr txBox="1"/>
              <p:nvPr/>
            </p:nvSpPr>
            <p:spPr>
              <a:xfrm>
                <a:off x="6329430" y="4923631"/>
                <a:ext cx="4161104" cy="1477328"/>
              </a:xfrm>
              <a:prstGeom prst="rect">
                <a:avLst/>
              </a:prstGeom>
              <a:noFill/>
              <a:ln>
                <a:solidFill>
                  <a:schemeClr val="tx1"/>
                </a:solidFill>
              </a:ln>
            </p:spPr>
            <p:txBody>
              <a:bodyPr wrap="square" rtlCol="0">
                <a:spAutoFit/>
              </a:bodyPr>
              <a:lstStyle/>
              <a:p>
                <a:pPr marL="285750" indent="-285750">
                  <a:buFontTx/>
                  <a:buChar char="-"/>
                </a:pPr>
                <a:r>
                  <a:rPr lang="en-US" dirty="0"/>
                  <a:t>Red line denotes the ground value</a:t>
                </a:r>
              </a:p>
              <a:p>
                <a:pPr marL="285750" indent="-285750">
                  <a:buFontTx/>
                  <a:buChar char="-"/>
                </a:pPr>
                <a14:m>
                  <m:oMath xmlns:m="http://schemas.openxmlformats.org/officeDocument/2006/math">
                    <m:r>
                      <a:rPr lang="en-US" i="1">
                        <a:latin typeface="Cambria Math" panose="02040503050406030204" pitchFamily="18" charset="0"/>
                      </a:rPr>
                      <m:t>𝑃𝐴𝑃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𝑐h</m:t>
                        </m:r>
                        <m:r>
                          <a:rPr lang="en-US" i="1">
                            <a:latin typeface="Cambria Math" panose="02040503050406030204" pitchFamily="18" charset="0"/>
                          </a:rPr>
                          <m:t>2</m:t>
                        </m:r>
                      </m:sub>
                    </m:sSub>
                    <m:r>
                      <a:rPr lang="en-US" i="1">
                        <a:latin typeface="Cambria Math" panose="02040503050406030204" pitchFamily="18" charset="0"/>
                      </a:rPr>
                      <m:t>&gt;</m:t>
                    </m:r>
                    <m:r>
                      <a:rPr lang="en-US" i="1">
                        <a:latin typeface="Cambria Math" panose="02040503050406030204" pitchFamily="18" charset="0"/>
                      </a:rPr>
                      <m:t>𝑃𝐴𝑃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𝑐h</m:t>
                        </m:r>
                        <m:r>
                          <a:rPr lang="en-US" i="1">
                            <a:latin typeface="Cambria Math" panose="02040503050406030204" pitchFamily="18" charset="0"/>
                          </a:rPr>
                          <m:t>1</m:t>
                        </m:r>
                      </m:sub>
                    </m:sSub>
                  </m:oMath>
                </a14:m>
                <a:endParaRPr lang="en-US" dirty="0"/>
              </a:p>
              <a:p>
                <a:pPr marL="285750" indent="-285750">
                  <a:buFontTx/>
                  <a:buChar char="-"/>
                </a:pPr>
                <a:r>
                  <a:rPr lang="en-US" dirty="0"/>
                  <a:t>Select channel 2</a:t>
                </a:r>
              </a:p>
              <a:p>
                <a:pPr marL="285750" indent="-285750">
                  <a:buFontTx/>
                  <a:buChar char="-"/>
                </a:pPr>
                <a:r>
                  <a:rPr lang="en-US" dirty="0"/>
                  <a:t>Consider the estimate of selected channel as heart rate estimate</a:t>
                </a:r>
              </a:p>
            </p:txBody>
          </p:sp>
        </mc:Choice>
        <mc:Fallback xmlns="">
          <p:sp>
            <p:nvSpPr>
              <p:cNvPr id="9" name="TextBox 8">
                <a:extLst>
                  <a:ext uri="{FF2B5EF4-FFF2-40B4-BE49-F238E27FC236}">
                    <a16:creationId xmlns:a16="http://schemas.microsoft.com/office/drawing/2014/main" id="{8580661D-09F9-4474-B30B-C75B7DEB69AE}"/>
                  </a:ext>
                </a:extLst>
              </p:cNvPr>
              <p:cNvSpPr txBox="1">
                <a:spLocks noRot="1" noChangeAspect="1" noMove="1" noResize="1" noEditPoints="1" noAdjustHandles="1" noChangeArrowheads="1" noChangeShapeType="1" noTextEdit="1"/>
              </p:cNvSpPr>
              <p:nvPr/>
            </p:nvSpPr>
            <p:spPr>
              <a:xfrm>
                <a:off x="6329430" y="4923631"/>
                <a:ext cx="4161104" cy="1477328"/>
              </a:xfrm>
              <a:prstGeom prst="rect">
                <a:avLst/>
              </a:prstGeom>
              <a:blipFill>
                <a:blip r:embed="rId4"/>
                <a:stretch>
                  <a:fillRect l="-1022" t="-2049" b="-532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05439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067C-A43D-4049-9629-7293F78DFF56}"/>
              </a:ext>
            </a:extLst>
          </p:cNvPr>
          <p:cNvSpPr>
            <a:spLocks noGrp="1"/>
          </p:cNvSpPr>
          <p:nvPr>
            <p:ph type="title"/>
          </p:nvPr>
        </p:nvSpPr>
        <p:spPr/>
        <p:txBody>
          <a:bodyPr/>
          <a:lstStyle/>
          <a:p>
            <a:r>
              <a:rPr lang="en-US" sz="3600" dirty="0">
                <a:solidFill>
                  <a:srgbClr val="C00000"/>
                </a:solidFill>
              </a:rPr>
              <a:t>Heart Rate Visibility</a:t>
            </a:r>
            <a:br>
              <a:rPr lang="en-US" sz="3600" dirty="0">
                <a:solidFill>
                  <a:srgbClr val="C00000"/>
                </a:solidFill>
              </a:rPr>
            </a:br>
            <a:r>
              <a:rPr lang="en-US" sz="3600" dirty="0">
                <a:solidFill>
                  <a:srgbClr val="C00000"/>
                </a:solidFill>
              </a:rPr>
              <a:t>Different Orientations of subject</a:t>
            </a:r>
            <a:endParaRPr lang="en-US" dirty="0">
              <a:solidFill>
                <a:srgbClr val="C00000"/>
              </a:solidFill>
            </a:endParaRPr>
          </a:p>
        </p:txBody>
      </p:sp>
      <p:sp>
        <p:nvSpPr>
          <p:cNvPr id="4" name="Footer Placeholder 3">
            <a:extLst>
              <a:ext uri="{FF2B5EF4-FFF2-40B4-BE49-F238E27FC236}">
                <a16:creationId xmlns:a16="http://schemas.microsoft.com/office/drawing/2014/main" id="{3F946779-427A-447D-9905-BC6E663CF5F4}"/>
              </a:ext>
            </a:extLst>
          </p:cNvPr>
          <p:cNvSpPr>
            <a:spLocks noGrp="1"/>
          </p:cNvSpPr>
          <p:nvPr>
            <p:ph type="ftr" sz="quarter" idx="11"/>
          </p:nvPr>
        </p:nvSpPr>
        <p:spPr>
          <a:xfrm>
            <a:off x="6281374" y="6542755"/>
            <a:ext cx="4874741" cy="365125"/>
          </a:xfrm>
        </p:spPr>
        <p:txBody>
          <a:bodyPr/>
          <a:lstStyle/>
          <a:p>
            <a:r>
              <a:rPr lang="en-US"/>
              <a:t>SRC Select Disclosure</a:t>
            </a:r>
            <a:endParaRPr lang="en-US" dirty="0"/>
          </a:p>
        </p:txBody>
      </p:sp>
      <p:pic>
        <p:nvPicPr>
          <p:cNvPr id="5" name="Picture 4">
            <a:extLst>
              <a:ext uri="{FF2B5EF4-FFF2-40B4-BE49-F238E27FC236}">
                <a16:creationId xmlns:a16="http://schemas.microsoft.com/office/drawing/2014/main" id="{C06B945B-C090-4DFF-80A5-12443C765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43" y="4043017"/>
            <a:ext cx="2438398" cy="1828799"/>
          </a:xfrm>
          <a:prstGeom prst="rect">
            <a:avLst/>
          </a:prstGeom>
        </p:spPr>
      </p:pic>
      <p:pic>
        <p:nvPicPr>
          <p:cNvPr id="6" name="Picture 5">
            <a:extLst>
              <a:ext uri="{FF2B5EF4-FFF2-40B4-BE49-F238E27FC236}">
                <a16:creationId xmlns:a16="http://schemas.microsoft.com/office/drawing/2014/main" id="{C7B902D1-D961-4BAB-8E43-06C9CDDF4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526" y="1382809"/>
            <a:ext cx="2438399" cy="1828799"/>
          </a:xfrm>
          <a:prstGeom prst="rect">
            <a:avLst/>
          </a:prstGeom>
        </p:spPr>
      </p:pic>
      <p:pic>
        <p:nvPicPr>
          <p:cNvPr id="7" name="Picture 6">
            <a:extLst>
              <a:ext uri="{FF2B5EF4-FFF2-40B4-BE49-F238E27FC236}">
                <a16:creationId xmlns:a16="http://schemas.microsoft.com/office/drawing/2014/main" id="{2DF8F602-526E-4090-B169-D651858C7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470" y="4045147"/>
            <a:ext cx="2438399" cy="1828799"/>
          </a:xfrm>
          <a:prstGeom prst="rect">
            <a:avLst/>
          </a:prstGeom>
        </p:spPr>
      </p:pic>
      <p:pic>
        <p:nvPicPr>
          <p:cNvPr id="8" name="Picture 7">
            <a:extLst>
              <a:ext uri="{FF2B5EF4-FFF2-40B4-BE49-F238E27FC236}">
                <a16:creationId xmlns:a16="http://schemas.microsoft.com/office/drawing/2014/main" id="{71AA82B7-14D8-4B25-B5F3-1AA69BCA7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783" y="4109270"/>
            <a:ext cx="2438398" cy="1828799"/>
          </a:xfrm>
          <a:prstGeom prst="rect">
            <a:avLst/>
          </a:prstGeom>
        </p:spPr>
      </p:pic>
      <p:pic>
        <p:nvPicPr>
          <p:cNvPr id="9" name="Picture 8">
            <a:extLst>
              <a:ext uri="{FF2B5EF4-FFF2-40B4-BE49-F238E27FC236}">
                <a16:creationId xmlns:a16="http://schemas.microsoft.com/office/drawing/2014/main" id="{943993F4-443E-4660-86F3-A1A5C7FBE1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878" y="4080865"/>
            <a:ext cx="2438399" cy="1828799"/>
          </a:xfrm>
          <a:prstGeom prst="rect">
            <a:avLst/>
          </a:prstGeom>
        </p:spPr>
      </p:pic>
      <p:pic>
        <p:nvPicPr>
          <p:cNvPr id="10" name="Picture 9">
            <a:extLst>
              <a:ext uri="{FF2B5EF4-FFF2-40B4-BE49-F238E27FC236}">
                <a16:creationId xmlns:a16="http://schemas.microsoft.com/office/drawing/2014/main" id="{9DE95B23-45D4-4D8F-85F1-4DD45919AA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1261" y="1374730"/>
            <a:ext cx="2438399" cy="1828799"/>
          </a:xfrm>
          <a:prstGeom prst="rect">
            <a:avLst/>
          </a:prstGeom>
        </p:spPr>
      </p:pic>
      <p:pic>
        <p:nvPicPr>
          <p:cNvPr id="19" name="Picture 18">
            <a:extLst>
              <a:ext uri="{FF2B5EF4-FFF2-40B4-BE49-F238E27FC236}">
                <a16:creationId xmlns:a16="http://schemas.microsoft.com/office/drawing/2014/main" id="{BA68BE8C-8C92-4910-9E78-FCA59DBCCC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44" y="1372599"/>
            <a:ext cx="2438399" cy="1828800"/>
          </a:xfrm>
          <a:prstGeom prst="rect">
            <a:avLst/>
          </a:prstGeom>
        </p:spPr>
      </p:pic>
      <p:pic>
        <p:nvPicPr>
          <p:cNvPr id="20" name="Picture 19">
            <a:extLst>
              <a:ext uri="{FF2B5EF4-FFF2-40B4-BE49-F238E27FC236}">
                <a16:creationId xmlns:a16="http://schemas.microsoft.com/office/drawing/2014/main" id="{2666AD32-FC05-44AB-B45C-FE7B539479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0960" y="1372599"/>
            <a:ext cx="2438399" cy="1828799"/>
          </a:xfrm>
          <a:prstGeom prst="rect">
            <a:avLst/>
          </a:prstGeom>
        </p:spPr>
      </p:pic>
      <p:sp>
        <p:nvSpPr>
          <p:cNvPr id="21" name="Multiply 23">
            <a:extLst>
              <a:ext uri="{FF2B5EF4-FFF2-40B4-BE49-F238E27FC236}">
                <a16:creationId xmlns:a16="http://schemas.microsoft.com/office/drawing/2014/main" id="{BF67C7E0-2C4A-4121-8C83-70C64DC0A9CC}"/>
              </a:ext>
            </a:extLst>
          </p:cNvPr>
          <p:cNvSpPr/>
          <p:nvPr/>
        </p:nvSpPr>
        <p:spPr>
          <a:xfrm>
            <a:off x="1242116" y="1936942"/>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y 24">
            <a:extLst>
              <a:ext uri="{FF2B5EF4-FFF2-40B4-BE49-F238E27FC236}">
                <a16:creationId xmlns:a16="http://schemas.microsoft.com/office/drawing/2014/main" id="{29D2BB7A-8935-4077-A868-D590DE0B26DE}"/>
              </a:ext>
            </a:extLst>
          </p:cNvPr>
          <p:cNvSpPr/>
          <p:nvPr/>
        </p:nvSpPr>
        <p:spPr>
          <a:xfrm>
            <a:off x="8141470" y="1868985"/>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y 25">
            <a:extLst>
              <a:ext uri="{FF2B5EF4-FFF2-40B4-BE49-F238E27FC236}">
                <a16:creationId xmlns:a16="http://schemas.microsoft.com/office/drawing/2014/main" id="{46CB68BE-22C5-495A-8D35-46C6D6D0C7E8}"/>
              </a:ext>
            </a:extLst>
          </p:cNvPr>
          <p:cNvSpPr/>
          <p:nvPr/>
        </p:nvSpPr>
        <p:spPr>
          <a:xfrm>
            <a:off x="3485358" y="1968429"/>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6">
            <a:extLst>
              <a:ext uri="{FF2B5EF4-FFF2-40B4-BE49-F238E27FC236}">
                <a16:creationId xmlns:a16="http://schemas.microsoft.com/office/drawing/2014/main" id="{96D4D69D-B37D-4CF7-8CAC-91ED36FF7B03}"/>
              </a:ext>
            </a:extLst>
          </p:cNvPr>
          <p:cNvSpPr/>
          <p:nvPr/>
        </p:nvSpPr>
        <p:spPr>
          <a:xfrm>
            <a:off x="5874126" y="1989237"/>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7">
            <a:extLst>
              <a:ext uri="{FF2B5EF4-FFF2-40B4-BE49-F238E27FC236}">
                <a16:creationId xmlns:a16="http://schemas.microsoft.com/office/drawing/2014/main" id="{D414729A-ECF2-4505-93C3-7BE8854118B0}"/>
              </a:ext>
            </a:extLst>
          </p:cNvPr>
          <p:cNvSpPr/>
          <p:nvPr/>
        </p:nvSpPr>
        <p:spPr>
          <a:xfrm>
            <a:off x="3514414" y="4612505"/>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8">
            <a:extLst>
              <a:ext uri="{FF2B5EF4-FFF2-40B4-BE49-F238E27FC236}">
                <a16:creationId xmlns:a16="http://schemas.microsoft.com/office/drawing/2014/main" id="{B02B3B45-A0B7-4E63-BE25-922A0957A2C8}"/>
              </a:ext>
            </a:extLst>
          </p:cNvPr>
          <p:cNvSpPr/>
          <p:nvPr/>
        </p:nvSpPr>
        <p:spPr>
          <a:xfrm>
            <a:off x="1157117" y="4612892"/>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y 29">
            <a:extLst>
              <a:ext uri="{FF2B5EF4-FFF2-40B4-BE49-F238E27FC236}">
                <a16:creationId xmlns:a16="http://schemas.microsoft.com/office/drawing/2014/main" id="{26D9A573-715F-4532-BEE1-A23315B0B571}"/>
              </a:ext>
            </a:extLst>
          </p:cNvPr>
          <p:cNvSpPr/>
          <p:nvPr/>
        </p:nvSpPr>
        <p:spPr>
          <a:xfrm>
            <a:off x="8226151" y="4637617"/>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y 30">
            <a:extLst>
              <a:ext uri="{FF2B5EF4-FFF2-40B4-BE49-F238E27FC236}">
                <a16:creationId xmlns:a16="http://schemas.microsoft.com/office/drawing/2014/main" id="{FAEFC18C-C1F8-4F2B-987C-04E24ED9DD1C}"/>
              </a:ext>
            </a:extLst>
          </p:cNvPr>
          <p:cNvSpPr/>
          <p:nvPr/>
        </p:nvSpPr>
        <p:spPr>
          <a:xfrm>
            <a:off x="6008807" y="4639555"/>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7EA0B6-BB47-46C7-A619-002235CD0B5D}"/>
              </a:ext>
            </a:extLst>
          </p:cNvPr>
          <p:cNvSpPr/>
          <p:nvPr/>
        </p:nvSpPr>
        <p:spPr>
          <a:xfrm>
            <a:off x="7419326" y="1532244"/>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6D3FA6D-B004-498D-BB85-ABB5EABEAD89}"/>
              </a:ext>
            </a:extLst>
          </p:cNvPr>
          <p:cNvSpPr/>
          <p:nvPr/>
        </p:nvSpPr>
        <p:spPr>
          <a:xfrm>
            <a:off x="8337391" y="1532244"/>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3538E57-3E76-4C87-8374-FD296EB516B6}"/>
              </a:ext>
            </a:extLst>
          </p:cNvPr>
          <p:cNvSpPr/>
          <p:nvPr/>
        </p:nvSpPr>
        <p:spPr>
          <a:xfrm>
            <a:off x="5261678" y="4239923"/>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4329102-1591-4FCB-8415-C47231A33381}"/>
              </a:ext>
            </a:extLst>
          </p:cNvPr>
          <p:cNvSpPr/>
          <p:nvPr/>
        </p:nvSpPr>
        <p:spPr>
          <a:xfrm>
            <a:off x="6179743" y="4239923"/>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75FA2D4-2A3F-4AF1-844F-F41D2BDF6FA4}"/>
              </a:ext>
            </a:extLst>
          </p:cNvPr>
          <p:cNvSpPr/>
          <p:nvPr/>
        </p:nvSpPr>
        <p:spPr>
          <a:xfrm>
            <a:off x="2797324" y="1533929"/>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F8E9E2-40F5-4066-9540-5DA323647862}"/>
              </a:ext>
            </a:extLst>
          </p:cNvPr>
          <p:cNvSpPr/>
          <p:nvPr/>
        </p:nvSpPr>
        <p:spPr>
          <a:xfrm>
            <a:off x="3715389" y="1533929"/>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06E59A1-147E-4275-B30D-0BAF31517DA9}"/>
              </a:ext>
            </a:extLst>
          </p:cNvPr>
          <p:cNvSpPr/>
          <p:nvPr/>
        </p:nvSpPr>
        <p:spPr>
          <a:xfrm>
            <a:off x="422583" y="4194582"/>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65CDCF6-DF87-4FEE-B08D-8D7E5689EE5E}"/>
              </a:ext>
            </a:extLst>
          </p:cNvPr>
          <p:cNvSpPr/>
          <p:nvPr/>
        </p:nvSpPr>
        <p:spPr>
          <a:xfrm>
            <a:off x="1340648" y="4194582"/>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3DEAC3F-6079-4E29-AFB1-895783D3300F}"/>
              </a:ext>
            </a:extLst>
          </p:cNvPr>
          <p:cNvSpPr/>
          <p:nvPr/>
        </p:nvSpPr>
        <p:spPr>
          <a:xfrm>
            <a:off x="7525423" y="4268328"/>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64A8E1E-146F-4C52-89F1-2CD4F279EDFC}"/>
              </a:ext>
            </a:extLst>
          </p:cNvPr>
          <p:cNvSpPr/>
          <p:nvPr/>
        </p:nvSpPr>
        <p:spPr>
          <a:xfrm>
            <a:off x="8443488" y="4268328"/>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03E3F-7EF2-434B-B192-5DE696F41BCA}"/>
              </a:ext>
            </a:extLst>
          </p:cNvPr>
          <p:cNvSpPr/>
          <p:nvPr/>
        </p:nvSpPr>
        <p:spPr>
          <a:xfrm>
            <a:off x="5146261" y="1522562"/>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102A9B9-E18B-4284-B253-E744C086C970}"/>
              </a:ext>
            </a:extLst>
          </p:cNvPr>
          <p:cNvSpPr/>
          <p:nvPr/>
        </p:nvSpPr>
        <p:spPr>
          <a:xfrm>
            <a:off x="6064326" y="1522562"/>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163283-A719-410B-98DA-46D1B9A39ABD}"/>
              </a:ext>
            </a:extLst>
          </p:cNvPr>
          <p:cNvSpPr/>
          <p:nvPr/>
        </p:nvSpPr>
        <p:spPr>
          <a:xfrm>
            <a:off x="2796771" y="4194582"/>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165B3F4-31C2-499A-86FB-E48E1113AEC6}"/>
              </a:ext>
            </a:extLst>
          </p:cNvPr>
          <p:cNvSpPr/>
          <p:nvPr/>
        </p:nvSpPr>
        <p:spPr>
          <a:xfrm>
            <a:off x="3714836" y="4194582"/>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96BD4C-6DD1-4E12-9FE9-7B3878F3A1FE}"/>
              </a:ext>
            </a:extLst>
          </p:cNvPr>
          <p:cNvSpPr/>
          <p:nvPr/>
        </p:nvSpPr>
        <p:spPr>
          <a:xfrm>
            <a:off x="538444" y="1511634"/>
            <a:ext cx="323273"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BB9589D-3B58-4B8F-97B0-9FF525787B14}"/>
              </a:ext>
            </a:extLst>
          </p:cNvPr>
          <p:cNvSpPr/>
          <p:nvPr/>
        </p:nvSpPr>
        <p:spPr>
          <a:xfrm>
            <a:off x="1456509" y="1511634"/>
            <a:ext cx="940872" cy="145934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B19B4E05-1202-4535-B36D-A11CA21C85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640933" y="3247294"/>
            <a:ext cx="441567" cy="441567"/>
          </a:xfrm>
          <a:prstGeom prst="rect">
            <a:avLst/>
          </a:prstGeom>
        </p:spPr>
      </p:pic>
      <p:grpSp>
        <p:nvGrpSpPr>
          <p:cNvPr id="46" name="Group 45">
            <a:extLst>
              <a:ext uri="{FF2B5EF4-FFF2-40B4-BE49-F238E27FC236}">
                <a16:creationId xmlns:a16="http://schemas.microsoft.com/office/drawing/2014/main" id="{42E1CC63-EA5F-4B88-83AA-1DE83B408532}"/>
              </a:ext>
            </a:extLst>
          </p:cNvPr>
          <p:cNvGrpSpPr/>
          <p:nvPr/>
        </p:nvGrpSpPr>
        <p:grpSpPr>
          <a:xfrm>
            <a:off x="1082500" y="3338552"/>
            <a:ext cx="953837" cy="259049"/>
            <a:chOff x="3338826" y="2689359"/>
            <a:chExt cx="1428749" cy="486264"/>
          </a:xfrm>
        </p:grpSpPr>
        <p:grpSp>
          <p:nvGrpSpPr>
            <p:cNvPr id="47" name="Group 46">
              <a:extLst>
                <a:ext uri="{FF2B5EF4-FFF2-40B4-BE49-F238E27FC236}">
                  <a16:creationId xmlns:a16="http://schemas.microsoft.com/office/drawing/2014/main" id="{92F62DB2-E299-4FFE-8B40-235429EC154B}"/>
                </a:ext>
              </a:extLst>
            </p:cNvPr>
            <p:cNvGrpSpPr/>
            <p:nvPr/>
          </p:nvGrpSpPr>
          <p:grpSpPr>
            <a:xfrm>
              <a:off x="4158653" y="2689359"/>
              <a:ext cx="608922" cy="486264"/>
              <a:chOff x="5428653" y="2372506"/>
              <a:chExt cx="608922" cy="486264"/>
            </a:xfrm>
          </p:grpSpPr>
          <p:sp>
            <p:nvSpPr>
              <p:cNvPr id="52" name="Rectangle 51">
                <a:extLst>
                  <a:ext uri="{FF2B5EF4-FFF2-40B4-BE49-F238E27FC236}">
                    <a16:creationId xmlns:a16="http://schemas.microsoft.com/office/drawing/2014/main" id="{4EE42D18-FDBE-4C2D-8FBA-7B723D529CA5}"/>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CC4BAD9-0BDB-4896-8B31-734B5E30F074}"/>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30C18F0-4F56-48E7-8385-1D90C3700813}"/>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C59DB1-B434-4D55-A23E-2A42EDF329BB}"/>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ie 5">
                <a:extLst>
                  <a:ext uri="{FF2B5EF4-FFF2-40B4-BE49-F238E27FC236}">
                    <a16:creationId xmlns:a16="http://schemas.microsoft.com/office/drawing/2014/main" id="{EB9FF71B-063B-43D2-850B-E8ACAB8B4C22}"/>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cxnSp>
          <p:nvCxnSpPr>
            <p:cNvPr id="48" name="Straight Connector 47">
              <a:extLst>
                <a:ext uri="{FF2B5EF4-FFF2-40B4-BE49-F238E27FC236}">
                  <a16:creationId xmlns:a16="http://schemas.microsoft.com/office/drawing/2014/main" id="{588A33FD-79F5-4DAA-90C7-26D455005A31}"/>
                </a:ext>
              </a:extLst>
            </p:cNvPr>
            <p:cNvCxnSpPr>
              <a:stCxn id="54" idx="1"/>
              <a:endCxn id="56"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9353D3-6DEC-4975-8515-CC74DA5E7862}"/>
                </a:ext>
              </a:extLst>
            </p:cNvPr>
            <p:cNvCxnSpPr>
              <a:stCxn id="54" idx="1"/>
              <a:endCxn id="56"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676A9F5-CC74-4CCA-973C-432478F67F1B}"/>
                </a:ext>
              </a:extLst>
            </p:cNvPr>
            <p:cNvCxnSpPr>
              <a:stCxn id="56"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C375A05-F888-4B23-BE69-34F1659ACE73}"/>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pic>
        <p:nvPicPr>
          <p:cNvPr id="69" name="Picture 68">
            <a:extLst>
              <a:ext uri="{FF2B5EF4-FFF2-40B4-BE49-F238E27FC236}">
                <a16:creationId xmlns:a16="http://schemas.microsoft.com/office/drawing/2014/main" id="{DABF0495-8920-4B30-BDF4-E7617698B25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3575971">
            <a:off x="2884813" y="3279622"/>
            <a:ext cx="441567" cy="441567"/>
          </a:xfrm>
          <a:prstGeom prst="rect">
            <a:avLst/>
          </a:prstGeom>
        </p:spPr>
      </p:pic>
      <p:grpSp>
        <p:nvGrpSpPr>
          <p:cNvPr id="70" name="Group 69">
            <a:extLst>
              <a:ext uri="{FF2B5EF4-FFF2-40B4-BE49-F238E27FC236}">
                <a16:creationId xmlns:a16="http://schemas.microsoft.com/office/drawing/2014/main" id="{DA109951-C0C4-4A47-A1E0-D0C1340E28CD}"/>
              </a:ext>
            </a:extLst>
          </p:cNvPr>
          <p:cNvGrpSpPr/>
          <p:nvPr/>
        </p:nvGrpSpPr>
        <p:grpSpPr>
          <a:xfrm>
            <a:off x="3354530" y="3327841"/>
            <a:ext cx="953837" cy="259049"/>
            <a:chOff x="3338826" y="2689359"/>
            <a:chExt cx="1428749" cy="486264"/>
          </a:xfrm>
        </p:grpSpPr>
        <p:grpSp>
          <p:nvGrpSpPr>
            <p:cNvPr id="71" name="Group 70">
              <a:extLst>
                <a:ext uri="{FF2B5EF4-FFF2-40B4-BE49-F238E27FC236}">
                  <a16:creationId xmlns:a16="http://schemas.microsoft.com/office/drawing/2014/main" id="{525795FF-C8D7-4827-B1A4-5C406690AE1A}"/>
                </a:ext>
              </a:extLst>
            </p:cNvPr>
            <p:cNvGrpSpPr/>
            <p:nvPr/>
          </p:nvGrpSpPr>
          <p:grpSpPr>
            <a:xfrm>
              <a:off x="4158653" y="2689359"/>
              <a:ext cx="608922" cy="486264"/>
              <a:chOff x="5428653" y="2372506"/>
              <a:chExt cx="608922" cy="486264"/>
            </a:xfrm>
          </p:grpSpPr>
          <p:sp>
            <p:nvSpPr>
              <p:cNvPr id="76" name="Rectangle 75">
                <a:extLst>
                  <a:ext uri="{FF2B5EF4-FFF2-40B4-BE49-F238E27FC236}">
                    <a16:creationId xmlns:a16="http://schemas.microsoft.com/office/drawing/2014/main" id="{629873A5-10E9-408D-8805-08101C60A93B}"/>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0065293-DABF-48D8-A884-75C8EC8C5464}"/>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7FFDD5A-27F2-465B-A54D-B7FABC01FB1B}"/>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F1AFAE-771C-4D72-BC32-3209F6FE36BA}"/>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e 5">
                <a:extLst>
                  <a:ext uri="{FF2B5EF4-FFF2-40B4-BE49-F238E27FC236}">
                    <a16:creationId xmlns:a16="http://schemas.microsoft.com/office/drawing/2014/main" id="{ADE9A183-2A44-4805-A893-D6C462C790FC}"/>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72" name="Straight Connector 71">
              <a:extLst>
                <a:ext uri="{FF2B5EF4-FFF2-40B4-BE49-F238E27FC236}">
                  <a16:creationId xmlns:a16="http://schemas.microsoft.com/office/drawing/2014/main" id="{B748BCC8-103E-486E-B661-85B9C2EB490A}"/>
                </a:ext>
              </a:extLst>
            </p:cNvPr>
            <p:cNvCxnSpPr>
              <a:stCxn id="78" idx="1"/>
              <a:endCxn id="80"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23032B-2B29-4C29-87D6-19EEFD977956}"/>
                </a:ext>
              </a:extLst>
            </p:cNvPr>
            <p:cNvCxnSpPr>
              <a:stCxn id="78" idx="1"/>
              <a:endCxn id="80"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61D9B5-B976-4CAD-BAF9-CB9FFAF77934}"/>
                </a:ext>
              </a:extLst>
            </p:cNvPr>
            <p:cNvCxnSpPr>
              <a:stCxn id="80"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8A36D0-10CE-4C2B-A73C-5E7661F4AF9C}"/>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4B981D19-BD75-4997-8DD5-C898F78E5F52}"/>
              </a:ext>
            </a:extLst>
          </p:cNvPr>
          <p:cNvGrpSpPr/>
          <p:nvPr/>
        </p:nvGrpSpPr>
        <p:grpSpPr>
          <a:xfrm>
            <a:off x="5587407" y="3334803"/>
            <a:ext cx="953837" cy="259049"/>
            <a:chOff x="3338826" y="2689359"/>
            <a:chExt cx="1428749" cy="486264"/>
          </a:xfrm>
        </p:grpSpPr>
        <p:grpSp>
          <p:nvGrpSpPr>
            <p:cNvPr id="82" name="Group 81">
              <a:extLst>
                <a:ext uri="{FF2B5EF4-FFF2-40B4-BE49-F238E27FC236}">
                  <a16:creationId xmlns:a16="http://schemas.microsoft.com/office/drawing/2014/main" id="{442A276E-B1EA-4899-83B2-CCF7FF25995D}"/>
                </a:ext>
              </a:extLst>
            </p:cNvPr>
            <p:cNvGrpSpPr/>
            <p:nvPr/>
          </p:nvGrpSpPr>
          <p:grpSpPr>
            <a:xfrm>
              <a:off x="4158653" y="2689359"/>
              <a:ext cx="608922" cy="486264"/>
              <a:chOff x="5428653" y="2372506"/>
              <a:chExt cx="608922" cy="486264"/>
            </a:xfrm>
          </p:grpSpPr>
          <p:sp>
            <p:nvSpPr>
              <p:cNvPr id="87" name="Rectangle 86">
                <a:extLst>
                  <a:ext uri="{FF2B5EF4-FFF2-40B4-BE49-F238E27FC236}">
                    <a16:creationId xmlns:a16="http://schemas.microsoft.com/office/drawing/2014/main" id="{4F6EA7A4-7199-438A-87AB-E3FAF3B4EB7F}"/>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957A7DD-BB60-4B88-A46C-82E9F8DB1A97}"/>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037E446-C6CF-4D5E-B102-53F747195370}"/>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C62462F-B2E4-493A-AD1C-33F93EAB4174}"/>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Pie 5">
                <a:extLst>
                  <a:ext uri="{FF2B5EF4-FFF2-40B4-BE49-F238E27FC236}">
                    <a16:creationId xmlns:a16="http://schemas.microsoft.com/office/drawing/2014/main" id="{1803E8DB-4E7F-4608-8761-0CBF092AF7B8}"/>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83" name="Straight Connector 82">
              <a:extLst>
                <a:ext uri="{FF2B5EF4-FFF2-40B4-BE49-F238E27FC236}">
                  <a16:creationId xmlns:a16="http://schemas.microsoft.com/office/drawing/2014/main" id="{2145073F-F49E-4B29-A309-EFF31389C069}"/>
                </a:ext>
              </a:extLst>
            </p:cNvPr>
            <p:cNvCxnSpPr>
              <a:stCxn id="89" idx="1"/>
              <a:endCxn id="91"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B26681-2C62-4964-9348-9094C291651A}"/>
                </a:ext>
              </a:extLst>
            </p:cNvPr>
            <p:cNvCxnSpPr>
              <a:stCxn id="89" idx="1"/>
              <a:endCxn id="91"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1F4022D-F174-4341-874A-D4CDCA5572C4}"/>
                </a:ext>
              </a:extLst>
            </p:cNvPr>
            <p:cNvCxnSpPr>
              <a:stCxn id="91"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5D269B3-8354-401E-A553-D0C58BEA9C78}"/>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0F75875-7BB1-4D38-BFD2-01EFD4FC37D5}"/>
              </a:ext>
            </a:extLst>
          </p:cNvPr>
          <p:cNvGrpSpPr/>
          <p:nvPr/>
        </p:nvGrpSpPr>
        <p:grpSpPr>
          <a:xfrm>
            <a:off x="7966569" y="3374352"/>
            <a:ext cx="953837" cy="259049"/>
            <a:chOff x="3338826" y="2689359"/>
            <a:chExt cx="1428749" cy="486264"/>
          </a:xfrm>
        </p:grpSpPr>
        <p:grpSp>
          <p:nvGrpSpPr>
            <p:cNvPr id="93" name="Group 92">
              <a:extLst>
                <a:ext uri="{FF2B5EF4-FFF2-40B4-BE49-F238E27FC236}">
                  <a16:creationId xmlns:a16="http://schemas.microsoft.com/office/drawing/2014/main" id="{72784040-C723-41FB-A753-C0F364277F4D}"/>
                </a:ext>
              </a:extLst>
            </p:cNvPr>
            <p:cNvGrpSpPr/>
            <p:nvPr/>
          </p:nvGrpSpPr>
          <p:grpSpPr>
            <a:xfrm>
              <a:off x="4158653" y="2689359"/>
              <a:ext cx="608922" cy="486264"/>
              <a:chOff x="5428653" y="2372506"/>
              <a:chExt cx="608922" cy="486264"/>
            </a:xfrm>
          </p:grpSpPr>
          <p:sp>
            <p:nvSpPr>
              <p:cNvPr id="98" name="Rectangle 97">
                <a:extLst>
                  <a:ext uri="{FF2B5EF4-FFF2-40B4-BE49-F238E27FC236}">
                    <a16:creationId xmlns:a16="http://schemas.microsoft.com/office/drawing/2014/main" id="{A7D989E2-03CD-4649-AF70-5947B6CCC87B}"/>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0E6C1D4-E963-4EFC-ABD5-803C126ABFD6}"/>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E9E8C69-959F-471D-AA1E-0325E983948D}"/>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F20CDAC-A970-4B59-A641-ADECDBFEF7C1}"/>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ie 5">
                <a:extLst>
                  <a:ext uri="{FF2B5EF4-FFF2-40B4-BE49-F238E27FC236}">
                    <a16:creationId xmlns:a16="http://schemas.microsoft.com/office/drawing/2014/main" id="{707F28F6-1D84-47F9-B5A2-73F249C581C9}"/>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94" name="Straight Connector 93">
              <a:extLst>
                <a:ext uri="{FF2B5EF4-FFF2-40B4-BE49-F238E27FC236}">
                  <a16:creationId xmlns:a16="http://schemas.microsoft.com/office/drawing/2014/main" id="{CC099143-8902-494E-B768-5B774F0CDB44}"/>
                </a:ext>
              </a:extLst>
            </p:cNvPr>
            <p:cNvCxnSpPr>
              <a:stCxn id="100" idx="1"/>
              <a:endCxn id="102"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35ED9A-3DC7-4AFD-B66A-B0D42FEACF6B}"/>
                </a:ext>
              </a:extLst>
            </p:cNvPr>
            <p:cNvCxnSpPr>
              <a:stCxn id="100" idx="1"/>
              <a:endCxn id="102"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B60A8CE-9FBE-45DF-AC5D-4516691A690A}"/>
                </a:ext>
              </a:extLst>
            </p:cNvPr>
            <p:cNvCxnSpPr>
              <a:stCxn id="102"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83EACD6-00D6-4924-A330-14EC7622D667}"/>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5E690FC-7893-419A-A3EC-5E288039F17D}"/>
              </a:ext>
            </a:extLst>
          </p:cNvPr>
          <p:cNvGrpSpPr/>
          <p:nvPr/>
        </p:nvGrpSpPr>
        <p:grpSpPr>
          <a:xfrm>
            <a:off x="1081166" y="5992140"/>
            <a:ext cx="953837" cy="259049"/>
            <a:chOff x="3338826" y="2689359"/>
            <a:chExt cx="1428749" cy="486264"/>
          </a:xfrm>
        </p:grpSpPr>
        <p:grpSp>
          <p:nvGrpSpPr>
            <p:cNvPr id="104" name="Group 103">
              <a:extLst>
                <a:ext uri="{FF2B5EF4-FFF2-40B4-BE49-F238E27FC236}">
                  <a16:creationId xmlns:a16="http://schemas.microsoft.com/office/drawing/2014/main" id="{35284103-57E4-4805-B84A-0CCD6493EFDE}"/>
                </a:ext>
              </a:extLst>
            </p:cNvPr>
            <p:cNvGrpSpPr/>
            <p:nvPr/>
          </p:nvGrpSpPr>
          <p:grpSpPr>
            <a:xfrm>
              <a:off x="4158653" y="2689359"/>
              <a:ext cx="608922" cy="486264"/>
              <a:chOff x="5428653" y="2372506"/>
              <a:chExt cx="608922" cy="486264"/>
            </a:xfrm>
          </p:grpSpPr>
          <p:sp>
            <p:nvSpPr>
              <p:cNvPr id="109" name="Rectangle 108">
                <a:extLst>
                  <a:ext uri="{FF2B5EF4-FFF2-40B4-BE49-F238E27FC236}">
                    <a16:creationId xmlns:a16="http://schemas.microsoft.com/office/drawing/2014/main" id="{94DFD331-6CB9-4857-93DB-6976183825AB}"/>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E857598-AA23-4B56-A71D-862E0579A6B7}"/>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D336BAC-C15F-4B3A-9552-300181CF228F}"/>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2DBF1F6-5FF0-4679-8F94-AD1221AAC130}"/>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ie 5">
                <a:extLst>
                  <a:ext uri="{FF2B5EF4-FFF2-40B4-BE49-F238E27FC236}">
                    <a16:creationId xmlns:a16="http://schemas.microsoft.com/office/drawing/2014/main" id="{4242B6C7-184B-43D3-B8F3-7E12E83A338B}"/>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05" name="Straight Connector 104">
              <a:extLst>
                <a:ext uri="{FF2B5EF4-FFF2-40B4-BE49-F238E27FC236}">
                  <a16:creationId xmlns:a16="http://schemas.microsoft.com/office/drawing/2014/main" id="{33032826-C237-4F3A-82AB-34AD7A0D665B}"/>
                </a:ext>
              </a:extLst>
            </p:cNvPr>
            <p:cNvCxnSpPr>
              <a:stCxn id="111" idx="1"/>
              <a:endCxn id="113"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F5E2433-5EC0-4D12-B50A-2A111AFC0500}"/>
                </a:ext>
              </a:extLst>
            </p:cNvPr>
            <p:cNvCxnSpPr>
              <a:stCxn id="111" idx="1"/>
              <a:endCxn id="113"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94F1A88-F12E-46CE-90F4-4BB7590B5A98}"/>
                </a:ext>
              </a:extLst>
            </p:cNvPr>
            <p:cNvCxnSpPr>
              <a:stCxn id="113"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B92B5B2-BB05-4F11-9CAA-F7ECCD026AE7}"/>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F54EFF16-7661-41F9-A911-03B054AD1B1A}"/>
              </a:ext>
            </a:extLst>
          </p:cNvPr>
          <p:cNvGrpSpPr/>
          <p:nvPr/>
        </p:nvGrpSpPr>
        <p:grpSpPr>
          <a:xfrm>
            <a:off x="3365566" y="6022924"/>
            <a:ext cx="953837" cy="259049"/>
            <a:chOff x="3338826" y="2689359"/>
            <a:chExt cx="1428749" cy="486264"/>
          </a:xfrm>
        </p:grpSpPr>
        <p:grpSp>
          <p:nvGrpSpPr>
            <p:cNvPr id="115" name="Group 114">
              <a:extLst>
                <a:ext uri="{FF2B5EF4-FFF2-40B4-BE49-F238E27FC236}">
                  <a16:creationId xmlns:a16="http://schemas.microsoft.com/office/drawing/2014/main" id="{9CA425FC-CE4A-4B2B-8CD6-A374626E4E88}"/>
                </a:ext>
              </a:extLst>
            </p:cNvPr>
            <p:cNvGrpSpPr/>
            <p:nvPr/>
          </p:nvGrpSpPr>
          <p:grpSpPr>
            <a:xfrm>
              <a:off x="4158653" y="2689359"/>
              <a:ext cx="608922" cy="486264"/>
              <a:chOff x="5428653" y="2372506"/>
              <a:chExt cx="608922" cy="486264"/>
            </a:xfrm>
          </p:grpSpPr>
          <p:sp>
            <p:nvSpPr>
              <p:cNvPr id="120" name="Rectangle 119">
                <a:extLst>
                  <a:ext uri="{FF2B5EF4-FFF2-40B4-BE49-F238E27FC236}">
                    <a16:creationId xmlns:a16="http://schemas.microsoft.com/office/drawing/2014/main" id="{468B79BF-961B-4EE6-946F-0886A26023AF}"/>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13B5E73-2A8B-4912-9D81-B9BA50158331}"/>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98A28CA-922C-48FF-B17C-DCCB5B8B14D1}"/>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CAD6908-66B3-4525-91C7-E02B30AF6E91}"/>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ie 5">
                <a:extLst>
                  <a:ext uri="{FF2B5EF4-FFF2-40B4-BE49-F238E27FC236}">
                    <a16:creationId xmlns:a16="http://schemas.microsoft.com/office/drawing/2014/main" id="{71206EFA-1882-4B90-AAD6-882ED39B67D3}"/>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16" name="Straight Connector 115">
              <a:extLst>
                <a:ext uri="{FF2B5EF4-FFF2-40B4-BE49-F238E27FC236}">
                  <a16:creationId xmlns:a16="http://schemas.microsoft.com/office/drawing/2014/main" id="{B4B008D7-8A77-45F8-A4B6-DCAC862A1DA1}"/>
                </a:ext>
              </a:extLst>
            </p:cNvPr>
            <p:cNvCxnSpPr>
              <a:stCxn id="122" idx="1"/>
              <a:endCxn id="124"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B17B887-35BE-405D-B44C-20F2FC497A47}"/>
                </a:ext>
              </a:extLst>
            </p:cNvPr>
            <p:cNvCxnSpPr>
              <a:stCxn id="122" idx="1"/>
              <a:endCxn id="124"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151CFC8-1461-4FBA-AABC-F38CE3A8270D}"/>
                </a:ext>
              </a:extLst>
            </p:cNvPr>
            <p:cNvCxnSpPr>
              <a:stCxn id="124"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DBB1F49-2DAE-455A-91B6-B5EF5F9C0E50}"/>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8A12932C-0C61-4C78-A726-3CBB0E874510}"/>
              </a:ext>
            </a:extLst>
          </p:cNvPr>
          <p:cNvGrpSpPr/>
          <p:nvPr/>
        </p:nvGrpSpPr>
        <p:grpSpPr>
          <a:xfrm>
            <a:off x="5731779" y="6079436"/>
            <a:ext cx="953837" cy="259049"/>
            <a:chOff x="3338826" y="2689359"/>
            <a:chExt cx="1428749" cy="486264"/>
          </a:xfrm>
        </p:grpSpPr>
        <p:grpSp>
          <p:nvGrpSpPr>
            <p:cNvPr id="126" name="Group 125">
              <a:extLst>
                <a:ext uri="{FF2B5EF4-FFF2-40B4-BE49-F238E27FC236}">
                  <a16:creationId xmlns:a16="http://schemas.microsoft.com/office/drawing/2014/main" id="{05436941-F9DA-4821-9D2E-54FE6E619465}"/>
                </a:ext>
              </a:extLst>
            </p:cNvPr>
            <p:cNvGrpSpPr/>
            <p:nvPr/>
          </p:nvGrpSpPr>
          <p:grpSpPr>
            <a:xfrm>
              <a:off x="4158653" y="2689359"/>
              <a:ext cx="608922" cy="486264"/>
              <a:chOff x="5428653" y="2372506"/>
              <a:chExt cx="608922" cy="486264"/>
            </a:xfrm>
          </p:grpSpPr>
          <p:sp>
            <p:nvSpPr>
              <p:cNvPr id="131" name="Rectangle 130">
                <a:extLst>
                  <a:ext uri="{FF2B5EF4-FFF2-40B4-BE49-F238E27FC236}">
                    <a16:creationId xmlns:a16="http://schemas.microsoft.com/office/drawing/2014/main" id="{866C1EFF-7085-4277-988C-3ECD19DCDD53}"/>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9C69781-AD77-4D2A-A504-64EB874E048D}"/>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DEB028B-1C8F-4753-8528-4450B66C7742}"/>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BEAA794F-1AB7-49B5-B9BD-AAEFC1F10660}"/>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Pie 5">
                <a:extLst>
                  <a:ext uri="{FF2B5EF4-FFF2-40B4-BE49-F238E27FC236}">
                    <a16:creationId xmlns:a16="http://schemas.microsoft.com/office/drawing/2014/main" id="{7F264A63-E881-47A4-9F3B-6FA346258D97}"/>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27" name="Straight Connector 126">
              <a:extLst>
                <a:ext uri="{FF2B5EF4-FFF2-40B4-BE49-F238E27FC236}">
                  <a16:creationId xmlns:a16="http://schemas.microsoft.com/office/drawing/2014/main" id="{6C8C390B-3BAF-4510-ACC0-F286B822C3E8}"/>
                </a:ext>
              </a:extLst>
            </p:cNvPr>
            <p:cNvCxnSpPr>
              <a:stCxn id="133" idx="1"/>
              <a:endCxn id="135"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18A4E3F-FB85-46EB-B112-DD98541C8B23}"/>
                </a:ext>
              </a:extLst>
            </p:cNvPr>
            <p:cNvCxnSpPr>
              <a:stCxn id="133" idx="1"/>
              <a:endCxn id="135"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6FC4547-B0DD-4754-B99A-7B09515228E7}"/>
                </a:ext>
              </a:extLst>
            </p:cNvPr>
            <p:cNvCxnSpPr>
              <a:stCxn id="135"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CC6E9AA-69FA-4812-877C-60513BDFD746}"/>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1A0C2230-0ECA-497C-A3FD-EC325CEF4083}"/>
              </a:ext>
            </a:extLst>
          </p:cNvPr>
          <p:cNvGrpSpPr/>
          <p:nvPr/>
        </p:nvGrpSpPr>
        <p:grpSpPr>
          <a:xfrm>
            <a:off x="8256550" y="6107841"/>
            <a:ext cx="953837" cy="259049"/>
            <a:chOff x="3338826" y="2689359"/>
            <a:chExt cx="1428749" cy="486264"/>
          </a:xfrm>
        </p:grpSpPr>
        <p:grpSp>
          <p:nvGrpSpPr>
            <p:cNvPr id="137" name="Group 136">
              <a:extLst>
                <a:ext uri="{FF2B5EF4-FFF2-40B4-BE49-F238E27FC236}">
                  <a16:creationId xmlns:a16="http://schemas.microsoft.com/office/drawing/2014/main" id="{009F7653-B6BE-4AB8-8809-7CC5D421D0BA}"/>
                </a:ext>
              </a:extLst>
            </p:cNvPr>
            <p:cNvGrpSpPr/>
            <p:nvPr/>
          </p:nvGrpSpPr>
          <p:grpSpPr>
            <a:xfrm>
              <a:off x="4158653" y="2689359"/>
              <a:ext cx="608922" cy="486264"/>
              <a:chOff x="5428653" y="2372506"/>
              <a:chExt cx="608922" cy="486264"/>
            </a:xfrm>
          </p:grpSpPr>
          <p:sp>
            <p:nvSpPr>
              <p:cNvPr id="142" name="Rectangle 141">
                <a:extLst>
                  <a:ext uri="{FF2B5EF4-FFF2-40B4-BE49-F238E27FC236}">
                    <a16:creationId xmlns:a16="http://schemas.microsoft.com/office/drawing/2014/main" id="{C7374216-C708-4BB4-90D4-CC5A94CB4D34}"/>
                  </a:ext>
                </a:extLst>
              </p:cNvPr>
              <p:cNvSpPr/>
              <p:nvPr/>
            </p:nvSpPr>
            <p:spPr>
              <a:xfrm>
                <a:off x="5991856" y="2373488"/>
                <a:ext cx="45719" cy="4141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AC11B6D-0A56-4FAD-A55F-FB45C200D51C}"/>
                  </a:ext>
                </a:extLst>
              </p:cNvPr>
              <p:cNvSpPr/>
              <p:nvPr/>
            </p:nvSpPr>
            <p:spPr>
              <a:xfrm>
                <a:off x="5861086" y="2437234"/>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5DACCE3-ACF3-4F50-B659-59D3A2546F90}"/>
                  </a:ext>
                </a:extLst>
              </p:cNvPr>
              <p:cNvSpPr/>
              <p:nvPr/>
            </p:nvSpPr>
            <p:spPr>
              <a:xfrm>
                <a:off x="5830608" y="2437234"/>
                <a:ext cx="45719" cy="2923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43C397C-AA03-4ADB-9C4C-0452D901F33E}"/>
                  </a:ext>
                </a:extLst>
              </p:cNvPr>
              <p:cNvSpPr/>
              <p:nvPr/>
            </p:nvSpPr>
            <p:spPr>
              <a:xfrm>
                <a:off x="5859811" y="2696569"/>
                <a:ext cx="1333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ie 5">
                <a:extLst>
                  <a:ext uri="{FF2B5EF4-FFF2-40B4-BE49-F238E27FC236}">
                    <a16:creationId xmlns:a16="http://schemas.microsoft.com/office/drawing/2014/main" id="{D5F249EA-8747-428F-BC23-7B5D3502F6D1}"/>
                  </a:ext>
                </a:extLst>
              </p:cNvPr>
              <p:cNvSpPr/>
              <p:nvPr/>
            </p:nvSpPr>
            <p:spPr>
              <a:xfrm>
                <a:off x="5428653" y="2372506"/>
                <a:ext cx="328910" cy="486264"/>
              </a:xfrm>
              <a:prstGeom prst="pie">
                <a:avLst>
                  <a:gd name="adj1" fmla="val 5400000"/>
                  <a:gd name="adj2" fmla="val 16199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38" name="Straight Connector 137">
              <a:extLst>
                <a:ext uri="{FF2B5EF4-FFF2-40B4-BE49-F238E27FC236}">
                  <a16:creationId xmlns:a16="http://schemas.microsoft.com/office/drawing/2014/main" id="{E058A8AF-6913-42E4-938E-841D9AAAA399}"/>
                </a:ext>
              </a:extLst>
            </p:cNvPr>
            <p:cNvCxnSpPr>
              <a:stCxn id="144" idx="1"/>
              <a:endCxn id="146" idx="3"/>
            </p:cNvCxnSpPr>
            <p:nvPr/>
          </p:nvCxnSpPr>
          <p:spPr>
            <a:xfrm flipH="1" flipV="1">
              <a:off x="4323108" y="2689359"/>
              <a:ext cx="237500" cy="210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2E8FAE1-A929-49AC-BBCD-2E5B08287F0C}"/>
                </a:ext>
              </a:extLst>
            </p:cNvPr>
            <p:cNvCxnSpPr>
              <a:stCxn id="144" idx="1"/>
              <a:endCxn id="146" idx="1"/>
            </p:cNvCxnSpPr>
            <p:nvPr/>
          </p:nvCxnSpPr>
          <p:spPr>
            <a:xfrm flipH="1">
              <a:off x="4323108" y="2900265"/>
              <a:ext cx="237500" cy="275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5AC373E-5EE4-45F4-8002-5881A37311D5}"/>
                </a:ext>
              </a:extLst>
            </p:cNvPr>
            <p:cNvCxnSpPr>
              <a:stCxn id="146" idx="3"/>
            </p:cNvCxnSpPr>
            <p:nvPr/>
          </p:nvCxnSpPr>
          <p:spPr>
            <a:xfrm flipH="1">
              <a:off x="3338826" y="2689359"/>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1B1006E-E856-4109-9819-B014D064E255}"/>
                </a:ext>
              </a:extLst>
            </p:cNvPr>
            <p:cNvCxnSpPr/>
            <p:nvPr/>
          </p:nvCxnSpPr>
          <p:spPr>
            <a:xfrm flipH="1">
              <a:off x="3338826" y="3150685"/>
              <a:ext cx="984282"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pic>
        <p:nvPicPr>
          <p:cNvPr id="147" name="Picture 146">
            <a:extLst>
              <a:ext uri="{FF2B5EF4-FFF2-40B4-BE49-F238E27FC236}">
                <a16:creationId xmlns:a16="http://schemas.microsoft.com/office/drawing/2014/main" id="{C1582DC4-74CF-4522-BC32-2B7EFFDC72B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6731" y="3243543"/>
            <a:ext cx="441567" cy="441567"/>
          </a:xfrm>
          <a:prstGeom prst="rect">
            <a:avLst/>
          </a:prstGeom>
        </p:spPr>
      </p:pic>
      <p:pic>
        <p:nvPicPr>
          <p:cNvPr id="148" name="Picture 147">
            <a:extLst>
              <a:ext uri="{FF2B5EF4-FFF2-40B4-BE49-F238E27FC236}">
                <a16:creationId xmlns:a16="http://schemas.microsoft.com/office/drawing/2014/main" id="{909DF127-A8C5-43D4-90DE-96856546B7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239332">
            <a:off x="7525001" y="3273639"/>
            <a:ext cx="441567" cy="441567"/>
          </a:xfrm>
          <a:prstGeom prst="rect">
            <a:avLst/>
          </a:prstGeom>
        </p:spPr>
      </p:pic>
      <p:pic>
        <p:nvPicPr>
          <p:cNvPr id="149" name="Picture 148">
            <a:extLst>
              <a:ext uri="{FF2B5EF4-FFF2-40B4-BE49-F238E27FC236}">
                <a16:creationId xmlns:a16="http://schemas.microsoft.com/office/drawing/2014/main" id="{A5E0522A-C50C-4590-9F9D-BDDE2B39BC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714902" y="5888622"/>
            <a:ext cx="441567" cy="441567"/>
          </a:xfrm>
          <a:prstGeom prst="rect">
            <a:avLst/>
          </a:prstGeom>
        </p:spPr>
      </p:pic>
      <p:pic>
        <p:nvPicPr>
          <p:cNvPr id="150" name="Picture 149">
            <a:extLst>
              <a:ext uri="{FF2B5EF4-FFF2-40B4-BE49-F238E27FC236}">
                <a16:creationId xmlns:a16="http://schemas.microsoft.com/office/drawing/2014/main" id="{B59242BB-714B-4A51-AA59-EB2603ECCB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3374707">
            <a:off x="3004950" y="5946124"/>
            <a:ext cx="441567" cy="441567"/>
          </a:xfrm>
          <a:prstGeom prst="rect">
            <a:avLst/>
          </a:prstGeom>
        </p:spPr>
      </p:pic>
      <p:pic>
        <p:nvPicPr>
          <p:cNvPr id="151" name="Picture 150">
            <a:extLst>
              <a:ext uri="{FF2B5EF4-FFF2-40B4-BE49-F238E27FC236}">
                <a16:creationId xmlns:a16="http://schemas.microsoft.com/office/drawing/2014/main" id="{6ADE601F-0D07-4BFA-B77E-990DB0B362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645699">
            <a:off x="5348521" y="5979903"/>
            <a:ext cx="441567" cy="441567"/>
          </a:xfrm>
          <a:prstGeom prst="rect">
            <a:avLst/>
          </a:prstGeom>
        </p:spPr>
      </p:pic>
      <p:pic>
        <p:nvPicPr>
          <p:cNvPr id="152" name="Picture 151">
            <a:extLst>
              <a:ext uri="{FF2B5EF4-FFF2-40B4-BE49-F238E27FC236}">
                <a16:creationId xmlns:a16="http://schemas.microsoft.com/office/drawing/2014/main" id="{329D20B8-5B4D-431A-AA2A-9C0C59F2AA5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697963">
            <a:off x="7892580" y="6015729"/>
            <a:ext cx="441567" cy="441567"/>
          </a:xfrm>
          <a:prstGeom prst="rect">
            <a:avLst/>
          </a:prstGeom>
        </p:spPr>
      </p:pic>
      <p:sp>
        <p:nvSpPr>
          <p:cNvPr id="153" name="TextBox 152">
            <a:extLst>
              <a:ext uri="{FF2B5EF4-FFF2-40B4-BE49-F238E27FC236}">
                <a16:creationId xmlns:a16="http://schemas.microsoft.com/office/drawing/2014/main" id="{25EA0E60-6E24-423E-AE40-93F1C64DDD4A}"/>
              </a:ext>
            </a:extLst>
          </p:cNvPr>
          <p:cNvSpPr txBox="1"/>
          <p:nvPr/>
        </p:nvSpPr>
        <p:spPr>
          <a:xfrm>
            <a:off x="9440418" y="1527664"/>
            <a:ext cx="2559365" cy="2308324"/>
          </a:xfrm>
          <a:prstGeom prst="rect">
            <a:avLst/>
          </a:prstGeom>
          <a:noFill/>
          <a:ln>
            <a:solidFill>
              <a:schemeClr val="tx1"/>
            </a:solidFill>
          </a:ln>
        </p:spPr>
        <p:txBody>
          <a:bodyPr wrap="square" rtlCol="0">
            <a:spAutoFit/>
          </a:bodyPr>
          <a:lstStyle/>
          <a:p>
            <a:pPr marL="285750" indent="-285750">
              <a:buFontTx/>
              <a:buChar char="-"/>
            </a:pPr>
            <a:r>
              <a:rPr lang="en-US" dirty="0"/>
              <a:t>Heart rate visible for all positions</a:t>
            </a:r>
          </a:p>
          <a:p>
            <a:pPr marL="285750" indent="-285750">
              <a:buFontTx/>
              <a:buChar char="-"/>
            </a:pPr>
            <a:r>
              <a:rPr lang="en-US" dirty="0"/>
              <a:t>Peak strength varies</a:t>
            </a:r>
          </a:p>
          <a:p>
            <a:pPr marL="285750" indent="-285750">
              <a:buFontTx/>
              <a:buChar char="-"/>
            </a:pPr>
            <a:r>
              <a:rPr lang="en-US" dirty="0"/>
              <a:t>Lens based approach can be applied for applications with positional changes</a:t>
            </a:r>
          </a:p>
          <a:p>
            <a:pPr marL="742950" lvl="1" indent="-285750">
              <a:buFontTx/>
              <a:buChar char="-"/>
            </a:pPr>
            <a:r>
              <a:rPr lang="en-US" dirty="0"/>
              <a:t>Sleep monitoring</a:t>
            </a:r>
          </a:p>
        </p:txBody>
      </p:sp>
      <p:sp>
        <p:nvSpPr>
          <p:cNvPr id="154" name="Multiply 25">
            <a:extLst>
              <a:ext uri="{FF2B5EF4-FFF2-40B4-BE49-F238E27FC236}">
                <a16:creationId xmlns:a16="http://schemas.microsoft.com/office/drawing/2014/main" id="{FAFAEAD2-6098-418A-8049-EB286BA0FF49}"/>
              </a:ext>
            </a:extLst>
          </p:cNvPr>
          <p:cNvSpPr/>
          <p:nvPr/>
        </p:nvSpPr>
        <p:spPr>
          <a:xfrm>
            <a:off x="10396157" y="4170501"/>
            <a:ext cx="166255" cy="19565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E28D33B7-740A-4F57-BC62-5EEBC8C462A0}"/>
              </a:ext>
            </a:extLst>
          </p:cNvPr>
          <p:cNvSpPr txBox="1"/>
          <p:nvPr/>
        </p:nvSpPr>
        <p:spPr>
          <a:xfrm>
            <a:off x="10339668" y="4129827"/>
            <a:ext cx="1373260" cy="276999"/>
          </a:xfrm>
          <a:prstGeom prst="rect">
            <a:avLst/>
          </a:prstGeom>
          <a:noFill/>
          <a:ln>
            <a:solidFill>
              <a:schemeClr val="tx1"/>
            </a:solidFill>
          </a:ln>
        </p:spPr>
        <p:txBody>
          <a:bodyPr wrap="square" rtlCol="0">
            <a:spAutoFit/>
          </a:bodyPr>
          <a:lstStyle/>
          <a:p>
            <a:pPr algn="r"/>
            <a:r>
              <a:rPr lang="en-US" sz="1200" b="1" dirty="0"/>
              <a:t>Heart rate peak</a:t>
            </a:r>
          </a:p>
        </p:txBody>
      </p:sp>
    </p:spTree>
    <p:extLst>
      <p:ext uri="{BB962C8B-B14F-4D97-AF65-F5344CB8AC3E}">
        <p14:creationId xmlns:p14="http://schemas.microsoft.com/office/powerpoint/2010/main" val="346130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BAD9-DF05-4576-92B5-98B397DC88E2}"/>
              </a:ext>
            </a:extLst>
          </p:cNvPr>
          <p:cNvSpPr>
            <a:spLocks noGrp="1"/>
          </p:cNvSpPr>
          <p:nvPr>
            <p:ph type="title"/>
          </p:nvPr>
        </p:nvSpPr>
        <p:spPr/>
        <p:txBody>
          <a:bodyPr/>
          <a:lstStyle/>
          <a:p>
            <a:r>
              <a:rPr lang="en-US" sz="3600" dirty="0">
                <a:solidFill>
                  <a:srgbClr val="C00000"/>
                </a:solidFill>
              </a:rPr>
              <a:t>Heart Rate Tracking</a:t>
            </a:r>
            <a:br>
              <a:rPr lang="en-US" sz="3600" dirty="0">
                <a:solidFill>
                  <a:srgbClr val="C00000"/>
                </a:solidFill>
              </a:rPr>
            </a:br>
            <a:r>
              <a:rPr lang="en-US" sz="3600" dirty="0">
                <a:solidFill>
                  <a:srgbClr val="C00000"/>
                </a:solidFill>
              </a:rPr>
              <a:t>Still subject facing sensor</a:t>
            </a:r>
            <a:endParaRPr lang="en-US" dirty="0">
              <a:solidFill>
                <a:srgbClr val="C00000"/>
              </a:solidFill>
            </a:endParaRPr>
          </a:p>
        </p:txBody>
      </p:sp>
      <p:sp>
        <p:nvSpPr>
          <p:cNvPr id="4" name="Footer Placeholder 3">
            <a:extLst>
              <a:ext uri="{FF2B5EF4-FFF2-40B4-BE49-F238E27FC236}">
                <a16:creationId xmlns:a16="http://schemas.microsoft.com/office/drawing/2014/main" id="{CCC78049-A696-4FE7-87E6-6E9042D47A04}"/>
              </a:ext>
            </a:extLst>
          </p:cNvPr>
          <p:cNvSpPr>
            <a:spLocks noGrp="1"/>
          </p:cNvSpPr>
          <p:nvPr>
            <p:ph type="ftr" sz="quarter" idx="11"/>
          </p:nvPr>
        </p:nvSpPr>
        <p:spPr/>
        <p:txBody>
          <a:bodyPr/>
          <a:lstStyle/>
          <a:p>
            <a:r>
              <a:rPr lang="en-US"/>
              <a:t>SRC Select Disclosure</a:t>
            </a:r>
            <a:endParaRPr lang="en-US" dirty="0"/>
          </a:p>
        </p:txBody>
      </p:sp>
      <p:pic>
        <p:nvPicPr>
          <p:cNvPr id="5" name="Picture 4">
            <a:extLst>
              <a:ext uri="{FF2B5EF4-FFF2-40B4-BE49-F238E27FC236}">
                <a16:creationId xmlns:a16="http://schemas.microsoft.com/office/drawing/2014/main" id="{E8AE32FE-C7C0-44EE-A78F-0D0DC4C2B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86" y="2160984"/>
            <a:ext cx="3657600" cy="2743201"/>
          </a:xfrm>
          <a:prstGeom prst="rect">
            <a:avLst/>
          </a:prstGeom>
        </p:spPr>
      </p:pic>
      <p:sp>
        <p:nvSpPr>
          <p:cNvPr id="6" name="TextBox 5">
            <a:extLst>
              <a:ext uri="{FF2B5EF4-FFF2-40B4-BE49-F238E27FC236}">
                <a16:creationId xmlns:a16="http://schemas.microsoft.com/office/drawing/2014/main" id="{15E3E59F-B509-4F3E-80A8-84AA6677DA1C}"/>
              </a:ext>
            </a:extLst>
          </p:cNvPr>
          <p:cNvSpPr txBox="1"/>
          <p:nvPr/>
        </p:nvSpPr>
        <p:spPr>
          <a:xfrm>
            <a:off x="4065946" y="1465894"/>
            <a:ext cx="3909279" cy="338554"/>
          </a:xfrm>
          <a:prstGeom prst="rect">
            <a:avLst/>
          </a:prstGeom>
          <a:solidFill>
            <a:schemeClr val="bg1"/>
          </a:solidFill>
          <a:ln>
            <a:solidFill>
              <a:schemeClr val="tx1"/>
            </a:solidFill>
          </a:ln>
        </p:spPr>
        <p:txBody>
          <a:bodyPr wrap="square" rtlCol="0">
            <a:spAutoFit/>
          </a:bodyPr>
          <a:lstStyle/>
          <a:p>
            <a:pPr algn="ctr"/>
            <a:r>
              <a:rPr lang="en-US" sz="1600" dirty="0"/>
              <a:t>Heart Rate Tracking Across Time</a:t>
            </a:r>
          </a:p>
        </p:txBody>
      </p:sp>
      <p:pic>
        <p:nvPicPr>
          <p:cNvPr id="8" name="Picture 7">
            <a:extLst>
              <a:ext uri="{FF2B5EF4-FFF2-40B4-BE49-F238E27FC236}">
                <a16:creationId xmlns:a16="http://schemas.microsoft.com/office/drawing/2014/main" id="{65998D5D-CFA0-4402-8D10-CAB382E9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786" y="2160984"/>
            <a:ext cx="3657600" cy="2743200"/>
          </a:xfrm>
          <a:prstGeom prst="rect">
            <a:avLst/>
          </a:prstGeom>
        </p:spPr>
      </p:pic>
      <p:pic>
        <p:nvPicPr>
          <p:cNvPr id="9" name="Picture 8">
            <a:extLst>
              <a:ext uri="{FF2B5EF4-FFF2-40B4-BE49-F238E27FC236}">
                <a16:creationId xmlns:a16="http://schemas.microsoft.com/office/drawing/2014/main" id="{3C2FD215-6FD1-4E6B-B20E-DA8A774D5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386" y="2160983"/>
            <a:ext cx="3657600" cy="27432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BF0835-680E-44FF-9A9A-960C7F282D5F}"/>
                  </a:ext>
                </a:extLst>
              </p:cNvPr>
              <p:cNvSpPr txBox="1"/>
              <p:nvPr/>
            </p:nvSpPr>
            <p:spPr>
              <a:xfrm>
                <a:off x="3903434" y="5392106"/>
                <a:ext cx="3945952" cy="923330"/>
              </a:xfrm>
              <a:prstGeom prst="rect">
                <a:avLst/>
              </a:prstGeom>
              <a:noFill/>
              <a:ln>
                <a:solidFill>
                  <a:schemeClr val="tx1"/>
                </a:solidFill>
              </a:ln>
            </p:spPr>
            <p:txBody>
              <a:bodyPr wrap="square" rtlCol="0">
                <a:spAutoFit/>
              </a:bodyPr>
              <a:lstStyle/>
              <a:p>
                <a:r>
                  <a:rPr lang="en-US" dirty="0"/>
                  <a:t>Limited experiments, promising results</a:t>
                </a:r>
              </a:p>
              <a:p>
                <a:r>
                  <a:rPr lang="en-US" dirty="0"/>
                  <a:t>Subject still</a:t>
                </a:r>
              </a:p>
              <a:p>
                <a:r>
                  <a:rPr lang="en-US" dirty="0"/>
                  <a:t>Accuracy </a:t>
                </a:r>
                <a14:m>
                  <m:oMath xmlns:m="http://schemas.openxmlformats.org/officeDocument/2006/math">
                    <m:r>
                      <a:rPr lang="en-US" b="0" i="1" smtClean="0">
                        <a:latin typeface="Cambria Math" panose="02040503050406030204" pitchFamily="18" charset="0"/>
                      </a:rPr>
                      <m:t>≈</m:t>
                    </m:r>
                  </m:oMath>
                </a14:m>
                <a:r>
                  <a:rPr lang="en-US" dirty="0"/>
                  <a:t> 90 % (at optimal points)</a:t>
                </a:r>
              </a:p>
            </p:txBody>
          </p:sp>
        </mc:Choice>
        <mc:Fallback xmlns="">
          <p:sp>
            <p:nvSpPr>
              <p:cNvPr id="10" name="TextBox 9">
                <a:extLst>
                  <a:ext uri="{FF2B5EF4-FFF2-40B4-BE49-F238E27FC236}">
                    <a16:creationId xmlns:a16="http://schemas.microsoft.com/office/drawing/2014/main" id="{7BBF0835-680E-44FF-9A9A-960C7F282D5F}"/>
                  </a:ext>
                </a:extLst>
              </p:cNvPr>
              <p:cNvSpPr txBox="1">
                <a:spLocks noRot="1" noChangeAspect="1" noMove="1" noResize="1" noEditPoints="1" noAdjustHandles="1" noChangeArrowheads="1" noChangeShapeType="1" noTextEdit="1"/>
              </p:cNvSpPr>
              <p:nvPr/>
            </p:nvSpPr>
            <p:spPr>
              <a:xfrm>
                <a:off x="3903434" y="5392106"/>
                <a:ext cx="3945952" cy="923330"/>
              </a:xfrm>
              <a:prstGeom prst="rect">
                <a:avLst/>
              </a:prstGeom>
              <a:blipFill>
                <a:blip r:embed="rId5"/>
                <a:stretch>
                  <a:fillRect l="-1077" t="-3268" b="-9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0403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BAD9-DF05-4576-92B5-98B397DC88E2}"/>
              </a:ext>
            </a:extLst>
          </p:cNvPr>
          <p:cNvSpPr>
            <a:spLocks noGrp="1"/>
          </p:cNvSpPr>
          <p:nvPr>
            <p:ph type="title"/>
          </p:nvPr>
        </p:nvSpPr>
        <p:spPr/>
        <p:txBody>
          <a:bodyPr/>
          <a:lstStyle/>
          <a:p>
            <a:r>
              <a:rPr lang="en-US" sz="3600" dirty="0">
                <a:solidFill>
                  <a:srgbClr val="C00000"/>
                </a:solidFill>
              </a:rPr>
              <a:t>Heart Rate Tracking</a:t>
            </a:r>
            <a:br>
              <a:rPr lang="en-US" sz="3600" dirty="0">
                <a:solidFill>
                  <a:srgbClr val="C00000"/>
                </a:solidFill>
              </a:rPr>
            </a:br>
            <a:r>
              <a:rPr lang="en-US" sz="3600" dirty="0">
                <a:solidFill>
                  <a:srgbClr val="C00000"/>
                </a:solidFill>
              </a:rPr>
              <a:t>Still subject facing sensor</a:t>
            </a:r>
            <a:endParaRPr lang="en-US" dirty="0">
              <a:solidFill>
                <a:srgbClr val="C00000"/>
              </a:solidFill>
            </a:endParaRPr>
          </a:p>
        </p:txBody>
      </p:sp>
      <p:sp>
        <p:nvSpPr>
          <p:cNvPr id="4" name="Footer Placeholder 3">
            <a:extLst>
              <a:ext uri="{FF2B5EF4-FFF2-40B4-BE49-F238E27FC236}">
                <a16:creationId xmlns:a16="http://schemas.microsoft.com/office/drawing/2014/main" id="{CCC78049-A696-4FE7-87E6-6E9042D47A04}"/>
              </a:ext>
            </a:extLst>
          </p:cNvPr>
          <p:cNvSpPr>
            <a:spLocks noGrp="1"/>
          </p:cNvSpPr>
          <p:nvPr>
            <p:ph type="ftr" sz="quarter" idx="11"/>
          </p:nvPr>
        </p:nvSpPr>
        <p:spPr/>
        <p:txBody>
          <a:bodyPr/>
          <a:lstStyle/>
          <a:p>
            <a:r>
              <a:rPr lang="en-US"/>
              <a:t>SRC Select Disclosure</a:t>
            </a:r>
            <a:endParaRPr lang="en-US" dirty="0"/>
          </a:p>
        </p:txBody>
      </p:sp>
      <p:sp>
        <p:nvSpPr>
          <p:cNvPr id="6" name="TextBox 5">
            <a:extLst>
              <a:ext uri="{FF2B5EF4-FFF2-40B4-BE49-F238E27FC236}">
                <a16:creationId xmlns:a16="http://schemas.microsoft.com/office/drawing/2014/main" id="{15E3E59F-B509-4F3E-80A8-84AA6677DA1C}"/>
              </a:ext>
            </a:extLst>
          </p:cNvPr>
          <p:cNvSpPr txBox="1"/>
          <p:nvPr/>
        </p:nvSpPr>
        <p:spPr>
          <a:xfrm>
            <a:off x="4065946" y="1465894"/>
            <a:ext cx="3909279" cy="338554"/>
          </a:xfrm>
          <a:prstGeom prst="rect">
            <a:avLst/>
          </a:prstGeom>
          <a:solidFill>
            <a:schemeClr val="bg1"/>
          </a:solidFill>
          <a:ln>
            <a:solidFill>
              <a:schemeClr val="tx1"/>
            </a:solidFill>
          </a:ln>
        </p:spPr>
        <p:txBody>
          <a:bodyPr wrap="square" rtlCol="0">
            <a:spAutoFit/>
          </a:bodyPr>
          <a:lstStyle/>
          <a:p>
            <a:pPr algn="ctr"/>
            <a:r>
              <a:rPr lang="en-US" sz="1600" dirty="0"/>
              <a:t>Heart Rate Tracking Across Time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BF0835-680E-44FF-9A9A-960C7F282D5F}"/>
                  </a:ext>
                </a:extLst>
              </p:cNvPr>
              <p:cNvSpPr txBox="1"/>
              <p:nvPr/>
            </p:nvSpPr>
            <p:spPr>
              <a:xfrm>
                <a:off x="3903434" y="5392106"/>
                <a:ext cx="3945952" cy="923330"/>
              </a:xfrm>
              <a:prstGeom prst="rect">
                <a:avLst/>
              </a:prstGeom>
              <a:noFill/>
              <a:ln>
                <a:solidFill>
                  <a:schemeClr val="tx1"/>
                </a:solidFill>
              </a:ln>
            </p:spPr>
            <p:txBody>
              <a:bodyPr wrap="square" rtlCol="0">
                <a:spAutoFit/>
              </a:bodyPr>
              <a:lstStyle/>
              <a:p>
                <a:r>
                  <a:rPr lang="en-US" dirty="0"/>
                  <a:t>Limited experiments, promising results</a:t>
                </a:r>
              </a:p>
              <a:p>
                <a:r>
                  <a:rPr lang="en-US" dirty="0"/>
                  <a:t>Subject still</a:t>
                </a:r>
              </a:p>
              <a:p>
                <a:r>
                  <a:rPr lang="en-US" dirty="0"/>
                  <a:t>Accuracy </a:t>
                </a:r>
                <a14:m>
                  <m:oMath xmlns:m="http://schemas.openxmlformats.org/officeDocument/2006/math">
                    <m:r>
                      <a:rPr lang="en-US" b="0" i="1" smtClean="0">
                        <a:latin typeface="Cambria Math" panose="02040503050406030204" pitchFamily="18" charset="0"/>
                      </a:rPr>
                      <m:t>≈</m:t>
                    </m:r>
                  </m:oMath>
                </a14:m>
                <a:r>
                  <a:rPr lang="en-US" dirty="0"/>
                  <a:t> 90 % (at optimal points)</a:t>
                </a:r>
              </a:p>
            </p:txBody>
          </p:sp>
        </mc:Choice>
        <mc:Fallback xmlns="">
          <p:sp>
            <p:nvSpPr>
              <p:cNvPr id="10" name="TextBox 9">
                <a:extLst>
                  <a:ext uri="{FF2B5EF4-FFF2-40B4-BE49-F238E27FC236}">
                    <a16:creationId xmlns:a16="http://schemas.microsoft.com/office/drawing/2014/main" id="{7BBF0835-680E-44FF-9A9A-960C7F282D5F}"/>
                  </a:ext>
                </a:extLst>
              </p:cNvPr>
              <p:cNvSpPr txBox="1">
                <a:spLocks noRot="1" noChangeAspect="1" noMove="1" noResize="1" noEditPoints="1" noAdjustHandles="1" noChangeArrowheads="1" noChangeShapeType="1" noTextEdit="1"/>
              </p:cNvSpPr>
              <p:nvPr/>
            </p:nvSpPr>
            <p:spPr>
              <a:xfrm>
                <a:off x="3903434" y="5392106"/>
                <a:ext cx="3945952" cy="923330"/>
              </a:xfrm>
              <a:prstGeom prst="rect">
                <a:avLst/>
              </a:prstGeom>
              <a:blipFill>
                <a:blip r:embed="rId2"/>
                <a:stretch>
                  <a:fillRect l="-1077" t="-3268" b="-9150"/>
                </a:stretch>
              </a:blipFill>
              <a:ln>
                <a:solidFill>
                  <a:schemeClr val="tx1"/>
                </a:solid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CE55BB23-D622-435E-BCAE-0D0C8789422B}"/>
              </a:ext>
            </a:extLst>
          </p:cNvPr>
          <p:cNvPicPr>
            <a:picLocks noChangeAspect="1"/>
          </p:cNvPicPr>
          <p:nvPr/>
        </p:nvPicPr>
        <p:blipFill>
          <a:blip r:embed="rId3"/>
          <a:stretch>
            <a:fillRect/>
          </a:stretch>
        </p:blipFill>
        <p:spPr>
          <a:xfrm>
            <a:off x="2232224" y="2203774"/>
            <a:ext cx="4892421" cy="2849779"/>
          </a:xfrm>
          <a:prstGeom prst="rect">
            <a:avLst/>
          </a:prstGeom>
        </p:spPr>
      </p:pic>
      <p:pic>
        <p:nvPicPr>
          <p:cNvPr id="24" name="Picture 23" descr="Logo&#10;&#10;Description automatically generated">
            <a:extLst>
              <a:ext uri="{FF2B5EF4-FFF2-40B4-BE49-F238E27FC236}">
                <a16:creationId xmlns:a16="http://schemas.microsoft.com/office/drawing/2014/main" id="{E62E3530-18A0-4C6C-A93B-76A0DAFBC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843" y="3127008"/>
            <a:ext cx="1377547" cy="603983"/>
          </a:xfrm>
          <a:prstGeom prst="rect">
            <a:avLst/>
          </a:prstGeom>
        </p:spPr>
      </p:pic>
    </p:spTree>
    <p:extLst>
      <p:ext uri="{BB962C8B-B14F-4D97-AF65-F5344CB8AC3E}">
        <p14:creationId xmlns:p14="http://schemas.microsoft.com/office/powerpoint/2010/main" val="252268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Summary of Pilot Studies</a:t>
            </a:r>
          </a:p>
        </p:txBody>
      </p:sp>
      <p:sp>
        <p:nvSpPr>
          <p:cNvPr id="4" name="Footer Placeholder 3"/>
          <p:cNvSpPr>
            <a:spLocks noGrp="1"/>
          </p:cNvSpPr>
          <p:nvPr>
            <p:ph type="ftr" sz="quarter" idx="11"/>
          </p:nvPr>
        </p:nvSpPr>
        <p:spPr/>
        <p:txBody>
          <a:bodyPr/>
          <a:lstStyle/>
          <a:p>
            <a:r>
              <a:rPr lang="en-US"/>
              <a:t>SRC Select Disclosure</a:t>
            </a:r>
            <a:endParaRPr lang="en-US" dirty="0"/>
          </a:p>
        </p:txBody>
      </p:sp>
      <mc:AlternateContent xmlns:mc="http://schemas.openxmlformats.org/markup-compatibility/2006" xmlns:a14="http://schemas.microsoft.com/office/drawing/2010/main">
        <mc:Choice Requires="a14">
          <p:graphicFrame>
            <p:nvGraphicFramePr>
              <p:cNvPr id="5" name="Content Placeholder 3">
                <a:extLst>
                  <a:ext uri="{FF2B5EF4-FFF2-40B4-BE49-F238E27FC236}">
                    <a16:creationId xmlns:a16="http://schemas.microsoft.com/office/drawing/2014/main" id="{F4222BF1-55EA-4CE4-BCD0-1273E2245AC1}"/>
                  </a:ext>
                </a:extLst>
              </p:cNvPr>
              <p:cNvGraphicFramePr>
                <a:graphicFrameLocks noGrp="1"/>
              </p:cNvGraphicFramePr>
              <p:nvPr>
                <p:ph idx="1"/>
                <p:extLst>
                  <p:ext uri="{D42A27DB-BD31-4B8C-83A1-F6EECF244321}">
                    <p14:modId xmlns:p14="http://schemas.microsoft.com/office/powerpoint/2010/main" val="1814394227"/>
                  </p:ext>
                </p:extLst>
              </p:nvPr>
            </p:nvGraphicFramePr>
            <p:xfrm>
              <a:off x="606475" y="1289662"/>
              <a:ext cx="5257800" cy="13817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41232765"/>
                        </a:ext>
                      </a:extLst>
                    </a:gridCol>
                    <a:gridCol w="2628900">
                      <a:extLst>
                        <a:ext uri="{9D8B030D-6E8A-4147-A177-3AD203B41FA5}">
                          <a16:colId xmlns:a16="http://schemas.microsoft.com/office/drawing/2014/main" val="1969613797"/>
                        </a:ext>
                      </a:extLst>
                    </a:gridCol>
                  </a:tblGrid>
                  <a:tr h="370840">
                    <a:tc>
                      <a:txBody>
                        <a:bodyPr/>
                        <a:lstStyle/>
                        <a:p>
                          <a:r>
                            <a:rPr lang="en-US" dirty="0"/>
                            <a:t>Combining Technique</a:t>
                          </a:r>
                        </a:p>
                      </a:txBody>
                      <a:tcPr/>
                    </a:tc>
                    <a:tc>
                      <a:txBody>
                        <a:bodyPr/>
                        <a:lstStyle/>
                        <a:p>
                          <a:pPr algn="ctr"/>
                          <a:r>
                            <a:rPr lang="en-US" dirty="0"/>
                            <a:t>Max Peak Isolated</a:t>
                          </a:r>
                        </a:p>
                      </a:txBody>
                      <a:tcPr/>
                    </a:tc>
                    <a:extLst>
                      <a:ext uri="{0D108BD9-81ED-4DB2-BD59-A6C34878D82A}">
                        <a16:rowId xmlns:a16="http://schemas.microsoft.com/office/drawing/2014/main" val="2724573545"/>
                      </a:ext>
                    </a:extLst>
                  </a:tr>
                  <a:tr h="370840">
                    <a:tc>
                      <a:txBody>
                        <a:bodyPr/>
                        <a:lstStyle/>
                        <a:p>
                          <a:r>
                            <a:rPr lang="en-US" dirty="0"/>
                            <a:t>Non Coherent</a:t>
                          </a:r>
                          <a14:m>
                            <m:oMath xmlns:m="http://schemas.openxmlformats.org/officeDocument/2006/math">
                              <m:r>
                                <a:rPr lang="en-US" b="0" i="1" smtClean="0">
                                  <a:latin typeface="Cambria Math" panose="02040503050406030204" pitchFamily="18" charset="0"/>
                                </a:rPr>
                                <m:t>  </m:t>
                              </m:r>
                            </m:oMath>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m:t>
                                    </m:r>
                                  </m:sup>
                                </m:sSup>
                              </m:oMath>
                            </m:oMathPara>
                          </a14:m>
                          <a:endParaRPr lang="en-US" dirty="0"/>
                        </a:p>
                      </a:txBody>
                      <a:tcPr/>
                    </a:tc>
                    <a:extLst>
                      <a:ext uri="{0D108BD9-81ED-4DB2-BD59-A6C34878D82A}">
                        <a16:rowId xmlns:a16="http://schemas.microsoft.com/office/drawing/2014/main" val="2892280612"/>
                      </a:ext>
                    </a:extLst>
                  </a:tr>
                  <a:tr h="370840">
                    <a:tc>
                      <a:txBody>
                        <a:bodyPr/>
                        <a:lstStyle/>
                        <a:p>
                          <a:r>
                            <a:rPr lang="en-US" dirty="0"/>
                            <a:t>Rx – Beamforming + PAPR</a:t>
                          </a:r>
                          <a:r>
                            <a:rPr lang="en-US" baseline="0" dirty="0"/>
                            <a:t> Condition on angle bin</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~60%</m:t>
                                </m:r>
                              </m:oMath>
                            </m:oMathPara>
                          </a14:m>
                          <a:endParaRPr lang="en-US" dirty="0"/>
                        </a:p>
                      </a:txBody>
                      <a:tcPr/>
                    </a:tc>
                    <a:extLst>
                      <a:ext uri="{0D108BD9-81ED-4DB2-BD59-A6C34878D82A}">
                        <a16:rowId xmlns:a16="http://schemas.microsoft.com/office/drawing/2014/main" val="2241885687"/>
                      </a:ext>
                    </a:extLst>
                  </a:tr>
                </a:tbl>
              </a:graphicData>
            </a:graphic>
          </p:graphicFrame>
        </mc:Choice>
        <mc:Fallback xmlns="">
          <p:graphicFrame>
            <p:nvGraphicFramePr>
              <p:cNvPr id="5" name="Content Placeholder 3">
                <a:extLst>
                  <a:ext uri="{FF2B5EF4-FFF2-40B4-BE49-F238E27FC236}">
                    <a16:creationId xmlns:a16="http://schemas.microsoft.com/office/drawing/2014/main" id="{F4222BF1-55EA-4CE4-BCD0-1273E2245AC1}"/>
                  </a:ext>
                </a:extLst>
              </p:cNvPr>
              <p:cNvGraphicFramePr>
                <a:graphicFrameLocks noGrp="1"/>
              </p:cNvGraphicFramePr>
              <p:nvPr>
                <p:ph idx="1"/>
                <p:extLst>
                  <p:ext uri="{D42A27DB-BD31-4B8C-83A1-F6EECF244321}">
                    <p14:modId xmlns:p14="http://schemas.microsoft.com/office/powerpoint/2010/main" val="1814394227"/>
                  </p:ext>
                </p:extLst>
              </p:nvPr>
            </p:nvGraphicFramePr>
            <p:xfrm>
              <a:off x="606475" y="1289662"/>
              <a:ext cx="5257800" cy="13817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41232765"/>
                        </a:ext>
                      </a:extLst>
                    </a:gridCol>
                    <a:gridCol w="2628900">
                      <a:extLst>
                        <a:ext uri="{9D8B030D-6E8A-4147-A177-3AD203B41FA5}">
                          <a16:colId xmlns:a16="http://schemas.microsoft.com/office/drawing/2014/main" val="1969613797"/>
                        </a:ext>
                      </a:extLst>
                    </a:gridCol>
                  </a:tblGrid>
                  <a:tr h="370840">
                    <a:tc>
                      <a:txBody>
                        <a:bodyPr/>
                        <a:lstStyle/>
                        <a:p>
                          <a:r>
                            <a:rPr lang="en-US" dirty="0"/>
                            <a:t>Combining Technique</a:t>
                          </a:r>
                        </a:p>
                      </a:txBody>
                      <a:tcPr/>
                    </a:tc>
                    <a:tc>
                      <a:txBody>
                        <a:bodyPr/>
                        <a:lstStyle/>
                        <a:p>
                          <a:pPr algn="ctr"/>
                          <a:r>
                            <a:rPr lang="en-US" dirty="0"/>
                            <a:t>Max Peak Isolated</a:t>
                          </a:r>
                        </a:p>
                      </a:txBody>
                      <a:tcPr/>
                    </a:tc>
                    <a:extLst>
                      <a:ext uri="{0D108BD9-81ED-4DB2-BD59-A6C34878D82A}">
                        <a16:rowId xmlns:a16="http://schemas.microsoft.com/office/drawing/2014/main" val="2724573545"/>
                      </a:ext>
                    </a:extLst>
                  </a:tr>
                  <a:tr h="370840">
                    <a:tc>
                      <a:txBody>
                        <a:bodyPr/>
                        <a:lstStyle/>
                        <a:p>
                          <a:endParaRPr lang="en-US"/>
                        </a:p>
                      </a:txBody>
                      <a:tcPr>
                        <a:blipFill>
                          <a:blip r:embed="rId2"/>
                          <a:stretch>
                            <a:fillRect l="-231" t="-108197" r="-100926" b="-198361"/>
                          </a:stretch>
                        </a:blipFill>
                      </a:tcPr>
                    </a:tc>
                    <a:tc>
                      <a:txBody>
                        <a:bodyPr/>
                        <a:lstStyle/>
                        <a:p>
                          <a:endParaRPr lang="en-US"/>
                        </a:p>
                      </a:txBody>
                      <a:tcPr>
                        <a:blipFill>
                          <a:blip r:embed="rId2"/>
                          <a:stretch>
                            <a:fillRect l="-100464" t="-108197" r="-1160" b="-198361"/>
                          </a:stretch>
                        </a:blipFill>
                      </a:tcPr>
                    </a:tc>
                    <a:extLst>
                      <a:ext uri="{0D108BD9-81ED-4DB2-BD59-A6C34878D82A}">
                        <a16:rowId xmlns:a16="http://schemas.microsoft.com/office/drawing/2014/main" val="2892280612"/>
                      </a:ext>
                    </a:extLst>
                  </a:tr>
                  <a:tr h="640080">
                    <a:tc>
                      <a:txBody>
                        <a:bodyPr/>
                        <a:lstStyle/>
                        <a:p>
                          <a:r>
                            <a:rPr lang="en-US" dirty="0"/>
                            <a:t>Rx – Beamforming + PAPR</a:t>
                          </a:r>
                          <a:r>
                            <a:rPr lang="en-US" baseline="0" dirty="0"/>
                            <a:t> Condition on angle bin</a:t>
                          </a:r>
                          <a:endParaRPr lang="en-US" dirty="0"/>
                        </a:p>
                      </a:txBody>
                      <a:tcPr/>
                    </a:tc>
                    <a:tc>
                      <a:txBody>
                        <a:bodyPr/>
                        <a:lstStyle/>
                        <a:p>
                          <a:endParaRPr lang="en-US"/>
                        </a:p>
                      </a:txBody>
                      <a:tcPr>
                        <a:blipFill>
                          <a:blip r:embed="rId2"/>
                          <a:stretch>
                            <a:fillRect l="-100464" t="-119811" r="-1160" b="-14151"/>
                          </a:stretch>
                        </a:blipFill>
                      </a:tcPr>
                    </a:tc>
                    <a:extLst>
                      <a:ext uri="{0D108BD9-81ED-4DB2-BD59-A6C34878D82A}">
                        <a16:rowId xmlns:a16="http://schemas.microsoft.com/office/drawing/2014/main" val="22418856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F4222BF1-55EA-4CE4-BCD0-1273E2245AC1}"/>
                  </a:ext>
                </a:extLst>
              </p:cNvPr>
              <p:cNvGraphicFramePr>
                <a:graphicFrameLocks/>
              </p:cNvGraphicFramePr>
              <p:nvPr>
                <p:extLst>
                  <p:ext uri="{D42A27DB-BD31-4B8C-83A1-F6EECF244321}">
                    <p14:modId xmlns:p14="http://schemas.microsoft.com/office/powerpoint/2010/main" val="701042219"/>
                  </p:ext>
                </p:extLst>
              </p:nvPr>
            </p:nvGraphicFramePr>
            <p:xfrm>
              <a:off x="606475" y="2718904"/>
              <a:ext cx="5257800" cy="16560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41232765"/>
                        </a:ext>
                      </a:extLst>
                    </a:gridCol>
                    <a:gridCol w="2628900">
                      <a:extLst>
                        <a:ext uri="{9D8B030D-6E8A-4147-A177-3AD203B41FA5}">
                          <a16:colId xmlns:a16="http://schemas.microsoft.com/office/drawing/2014/main" val="1969613797"/>
                        </a:ext>
                      </a:extLst>
                    </a:gridCol>
                  </a:tblGrid>
                  <a:tr h="370840">
                    <a:tc>
                      <a:txBody>
                        <a:bodyPr/>
                        <a:lstStyle/>
                        <a:p>
                          <a:r>
                            <a:rPr lang="en-US" dirty="0"/>
                            <a:t>Combining Technique</a:t>
                          </a:r>
                        </a:p>
                      </a:txBody>
                      <a:tcPr/>
                    </a:tc>
                    <a:tc>
                      <a:txBody>
                        <a:bodyPr/>
                        <a:lstStyle/>
                        <a:p>
                          <a:pPr algn="ctr"/>
                          <a:r>
                            <a:rPr lang="en-US" dirty="0"/>
                            <a:t>Max Peak Isolated</a:t>
                          </a:r>
                        </a:p>
                      </a:txBody>
                      <a:tcPr/>
                    </a:tc>
                    <a:extLst>
                      <a:ext uri="{0D108BD9-81ED-4DB2-BD59-A6C34878D82A}">
                        <a16:rowId xmlns:a16="http://schemas.microsoft.com/office/drawing/2014/main" val="2724573545"/>
                      </a:ext>
                    </a:extLst>
                  </a:tr>
                  <a:tr h="370840">
                    <a:tc>
                      <a:txBody>
                        <a:bodyPr/>
                        <a:lstStyle/>
                        <a:p>
                          <a:r>
                            <a:rPr lang="en-US" dirty="0"/>
                            <a:t>Rx Beamforming </a:t>
                          </a:r>
                        </a:p>
                        <a:p>
                          <a:r>
                            <a:rPr lang="en-US" dirty="0"/>
                            <a:t>Peak Tracking</a:t>
                          </a:r>
                          <a:r>
                            <a:rPr lang="en-US" baseline="0" dirty="0"/>
                            <a:t> and Counting</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~91%</m:t>
                                </m:r>
                              </m:oMath>
                            </m:oMathPara>
                          </a14:m>
                          <a:endParaRPr lang="en-US" dirty="0"/>
                        </a:p>
                      </a:txBody>
                      <a:tcPr/>
                    </a:tc>
                    <a:extLst>
                      <a:ext uri="{0D108BD9-81ED-4DB2-BD59-A6C34878D82A}">
                        <a16:rowId xmlns:a16="http://schemas.microsoft.com/office/drawing/2014/main" val="939081470"/>
                      </a:ext>
                    </a:extLst>
                  </a:tr>
                  <a:tr h="370840">
                    <a:tc>
                      <a:txBody>
                        <a:bodyPr/>
                        <a:lstStyle/>
                        <a:p>
                          <a:r>
                            <a:rPr lang="en-US" dirty="0"/>
                            <a:t>Mean Absolute Errors</a:t>
                          </a:r>
                        </a:p>
                      </a:txBody>
                      <a:tcPr/>
                    </a:tc>
                    <a:tc>
                      <a:txBody>
                        <a:bodyPr/>
                        <a:lstStyle/>
                        <a:p>
                          <a:pPr algn="ctr"/>
                          <a:r>
                            <a:rPr lang="en-US" dirty="0"/>
                            <a:t> 1.69 bpm</a:t>
                          </a:r>
                        </a:p>
                      </a:txBody>
                      <a:tcPr/>
                    </a:tc>
                    <a:extLst>
                      <a:ext uri="{0D108BD9-81ED-4DB2-BD59-A6C34878D82A}">
                        <a16:rowId xmlns:a16="http://schemas.microsoft.com/office/drawing/2014/main" val="1025789799"/>
                      </a:ext>
                    </a:extLst>
                  </a:tr>
                </a:tbl>
              </a:graphicData>
            </a:graphic>
          </p:graphicFrame>
        </mc:Choice>
        <mc:Fallback xmlns="">
          <p:graphicFrame>
            <p:nvGraphicFramePr>
              <p:cNvPr id="6" name="Content Placeholder 3">
                <a:extLst>
                  <a:ext uri="{FF2B5EF4-FFF2-40B4-BE49-F238E27FC236}">
                    <a16:creationId xmlns:a16="http://schemas.microsoft.com/office/drawing/2014/main" id="{F4222BF1-55EA-4CE4-BCD0-1273E2245AC1}"/>
                  </a:ext>
                </a:extLst>
              </p:cNvPr>
              <p:cNvGraphicFramePr>
                <a:graphicFrameLocks/>
              </p:cNvGraphicFramePr>
              <p:nvPr>
                <p:extLst>
                  <p:ext uri="{D42A27DB-BD31-4B8C-83A1-F6EECF244321}">
                    <p14:modId xmlns:p14="http://schemas.microsoft.com/office/powerpoint/2010/main" val="701042219"/>
                  </p:ext>
                </p:extLst>
              </p:nvPr>
            </p:nvGraphicFramePr>
            <p:xfrm>
              <a:off x="606475" y="2718904"/>
              <a:ext cx="5257800" cy="16560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41232765"/>
                        </a:ext>
                      </a:extLst>
                    </a:gridCol>
                    <a:gridCol w="2628900">
                      <a:extLst>
                        <a:ext uri="{9D8B030D-6E8A-4147-A177-3AD203B41FA5}">
                          <a16:colId xmlns:a16="http://schemas.microsoft.com/office/drawing/2014/main" val="1969613797"/>
                        </a:ext>
                      </a:extLst>
                    </a:gridCol>
                  </a:tblGrid>
                  <a:tr h="370840">
                    <a:tc>
                      <a:txBody>
                        <a:bodyPr/>
                        <a:lstStyle/>
                        <a:p>
                          <a:r>
                            <a:rPr lang="en-US" dirty="0"/>
                            <a:t>Combining Technique</a:t>
                          </a:r>
                        </a:p>
                      </a:txBody>
                      <a:tcPr/>
                    </a:tc>
                    <a:tc>
                      <a:txBody>
                        <a:bodyPr/>
                        <a:lstStyle/>
                        <a:p>
                          <a:pPr algn="ctr"/>
                          <a:r>
                            <a:rPr lang="en-US" dirty="0"/>
                            <a:t>Max Peak Isolated</a:t>
                          </a:r>
                        </a:p>
                      </a:txBody>
                      <a:tcPr/>
                    </a:tc>
                    <a:extLst>
                      <a:ext uri="{0D108BD9-81ED-4DB2-BD59-A6C34878D82A}">
                        <a16:rowId xmlns:a16="http://schemas.microsoft.com/office/drawing/2014/main" val="2724573545"/>
                      </a:ext>
                    </a:extLst>
                  </a:tr>
                  <a:tr h="914400">
                    <a:tc>
                      <a:txBody>
                        <a:bodyPr/>
                        <a:lstStyle/>
                        <a:p>
                          <a:r>
                            <a:rPr lang="en-US" dirty="0"/>
                            <a:t>Rx Beamforming </a:t>
                          </a:r>
                        </a:p>
                        <a:p>
                          <a:r>
                            <a:rPr lang="en-US" dirty="0"/>
                            <a:t>Peak Tracking</a:t>
                          </a:r>
                          <a:r>
                            <a:rPr lang="en-US" baseline="0" dirty="0"/>
                            <a:t> and Counting</a:t>
                          </a:r>
                          <a:endParaRPr lang="en-US" dirty="0"/>
                        </a:p>
                      </a:txBody>
                      <a:tcPr/>
                    </a:tc>
                    <a:tc>
                      <a:txBody>
                        <a:bodyPr/>
                        <a:lstStyle/>
                        <a:p>
                          <a:endParaRPr lang="en-US"/>
                        </a:p>
                      </a:txBody>
                      <a:tcPr>
                        <a:blipFill>
                          <a:blip r:embed="rId3"/>
                          <a:stretch>
                            <a:fillRect l="-100464" t="-44000" r="-1160" b="-50667"/>
                          </a:stretch>
                        </a:blipFill>
                      </a:tcPr>
                    </a:tc>
                    <a:extLst>
                      <a:ext uri="{0D108BD9-81ED-4DB2-BD59-A6C34878D82A}">
                        <a16:rowId xmlns:a16="http://schemas.microsoft.com/office/drawing/2014/main" val="939081470"/>
                      </a:ext>
                    </a:extLst>
                  </a:tr>
                  <a:tr h="370840">
                    <a:tc>
                      <a:txBody>
                        <a:bodyPr/>
                        <a:lstStyle/>
                        <a:p>
                          <a:r>
                            <a:rPr lang="en-US" dirty="0"/>
                            <a:t>Mean Absolute Errors</a:t>
                          </a:r>
                        </a:p>
                      </a:txBody>
                      <a:tcPr/>
                    </a:tc>
                    <a:tc>
                      <a:txBody>
                        <a:bodyPr/>
                        <a:lstStyle/>
                        <a:p>
                          <a:pPr algn="ctr"/>
                          <a:r>
                            <a:rPr lang="en-US" dirty="0"/>
                            <a:t> 1.69 bpm</a:t>
                          </a:r>
                        </a:p>
                      </a:txBody>
                      <a:tcPr/>
                    </a:tc>
                    <a:extLst>
                      <a:ext uri="{0D108BD9-81ED-4DB2-BD59-A6C34878D82A}">
                        <a16:rowId xmlns:a16="http://schemas.microsoft.com/office/drawing/2014/main" val="1025789799"/>
                      </a:ext>
                    </a:extLst>
                  </a:tr>
                </a:tbl>
              </a:graphicData>
            </a:graphic>
          </p:graphicFrame>
        </mc:Fallback>
      </mc:AlternateContent>
      <p:sp>
        <p:nvSpPr>
          <p:cNvPr id="8" name="Content Placeholder 2"/>
          <p:cNvSpPr txBox="1">
            <a:spLocks/>
          </p:cNvSpPr>
          <p:nvPr/>
        </p:nvSpPr>
        <p:spPr>
          <a:xfrm>
            <a:off x="6144126" y="1421175"/>
            <a:ext cx="5209674" cy="4814372"/>
          </a:xfrm>
          <a:prstGeom prst="rect">
            <a:avLst/>
          </a:prstGeom>
          <a:ln>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6" indent="-285746"/>
            <a:r>
              <a:rPr lang="en-US" sz="2400" b="1" dirty="0">
                <a:solidFill>
                  <a:schemeClr val="accent1"/>
                </a:solidFill>
                <a:latin typeface="Tahoma" panose="020B0604030504040204" pitchFamily="34" charset="0"/>
                <a:ea typeface="Tahoma" panose="020B0604030504040204" pitchFamily="34" charset="0"/>
                <a:cs typeface="Tahoma" panose="020B0604030504040204" pitchFamily="34" charset="0"/>
              </a:rPr>
              <a:t>Current Problems</a:t>
            </a:r>
          </a:p>
          <a:p>
            <a:pPr marL="742946" lvl="1" indent="-285746"/>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Motion corruption increases progressively from laying down to sitting to standing positions.</a:t>
            </a:r>
          </a:p>
          <a:p>
            <a:pPr marL="742946" lvl="1" indent="-285746"/>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Artifacts of small scale body motion appear at vital sign frequencies. </a:t>
            </a:r>
          </a:p>
          <a:p>
            <a:pPr marL="742946" lvl="1" indent="-285746"/>
            <a:endPar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85746" indent="-285746"/>
            <a:r>
              <a:rPr lang="en-US" sz="2400" b="1" dirty="0">
                <a:solidFill>
                  <a:schemeClr val="accent1"/>
                </a:solidFill>
                <a:latin typeface="Tahoma" panose="020B0604030504040204" pitchFamily="34" charset="0"/>
                <a:ea typeface="Tahoma" panose="020B0604030504040204" pitchFamily="34" charset="0"/>
                <a:cs typeface="Tahoma" panose="020B0604030504040204" pitchFamily="34" charset="0"/>
              </a:rPr>
              <a:t>Current Research</a:t>
            </a:r>
          </a:p>
          <a:p>
            <a:pPr marL="742946" lvl="1" indent="-285746"/>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Time frequency analysis to resolve and remove effect of motion.</a:t>
            </a:r>
          </a:p>
          <a:p>
            <a:pPr marL="742946" lvl="1" indent="-285746"/>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Utilize algorithm for real time application with motion.</a:t>
            </a:r>
          </a:p>
          <a:p>
            <a:pPr marL="742946" lvl="1" indent="-285746"/>
            <a:endPar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285746" indent="-285746"/>
            <a:r>
              <a:rPr lang="en-US" sz="2400" b="1" dirty="0">
                <a:solidFill>
                  <a:schemeClr val="accent1"/>
                </a:solidFill>
                <a:latin typeface="Tahoma" panose="020B0604030504040204" pitchFamily="34" charset="0"/>
                <a:ea typeface="Tahoma" panose="020B0604030504040204" pitchFamily="34" charset="0"/>
                <a:cs typeface="Tahoma" panose="020B0604030504040204" pitchFamily="34" charset="0"/>
              </a:rPr>
              <a:t>Goal</a:t>
            </a:r>
          </a:p>
          <a:p>
            <a:pPr marL="742946" lvl="1" indent="-285746"/>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Make algorithm robust even against motion.</a:t>
            </a:r>
          </a:p>
          <a:p>
            <a:pPr marL="285746" indent="-285746"/>
            <a:endParaRPr lang="en-US"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D59EF73F-B26A-4D5A-8DD4-22548335F6C3}"/>
              </a:ext>
            </a:extLst>
          </p:cNvPr>
          <p:cNvSpPr txBox="1"/>
          <p:nvPr/>
        </p:nvSpPr>
        <p:spPr>
          <a:xfrm>
            <a:off x="185807" y="4552675"/>
            <a:ext cx="6096000" cy="2031325"/>
          </a:xfrm>
          <a:prstGeom prst="rect">
            <a:avLst/>
          </a:prstGeom>
          <a:noFill/>
        </p:spPr>
        <p:txBody>
          <a:bodyPr wrap="square">
            <a:spAutoFit/>
          </a:bodyPr>
          <a:lstStyle/>
          <a:p>
            <a:pPr marL="457200" indent="-457200">
              <a:buClr>
                <a:srgbClr val="000099"/>
              </a:buClr>
              <a:buFont typeface="Wingdings" panose="05000000000000000000" pitchFamily="2" charset="2"/>
              <a:buChar char="q"/>
              <a:defRPr/>
            </a:pPr>
            <a:r>
              <a:rPr lang="en-US" sz="1800" dirty="0">
                <a:latin typeface="Quire Sans" panose="020B0502040400020003" pitchFamily="34" charset="0"/>
                <a:cs typeface="Quire Sans" panose="020B0502040400020003" pitchFamily="34" charset="0"/>
              </a:rPr>
              <a:t>Use of lens improves vital signs detection</a:t>
            </a:r>
          </a:p>
          <a:p>
            <a:pPr marL="457200" indent="-457200">
              <a:buClr>
                <a:srgbClr val="000099"/>
              </a:buClr>
              <a:buFont typeface="Wingdings" panose="05000000000000000000" pitchFamily="2" charset="2"/>
              <a:buChar char="q"/>
              <a:defRPr/>
            </a:pPr>
            <a:r>
              <a:rPr lang="en-US" sz="1800" dirty="0">
                <a:latin typeface="Quire Sans" panose="020B0502040400020003" pitchFamily="34" charset="0"/>
                <a:cs typeface="Quire Sans" panose="020B0502040400020003" pitchFamily="34" charset="0"/>
              </a:rPr>
              <a:t>Doppler Peak to Average Power Ratio (PAPR) method utilized for channel selection.</a:t>
            </a:r>
          </a:p>
          <a:p>
            <a:pPr marL="457200" indent="-457200">
              <a:buClr>
                <a:srgbClr val="000099"/>
              </a:buClr>
              <a:buFont typeface="Wingdings" panose="05000000000000000000" pitchFamily="2" charset="2"/>
              <a:buChar char="q"/>
              <a:defRPr/>
            </a:pPr>
            <a:r>
              <a:rPr lang="en-US" sz="1800" dirty="0">
                <a:latin typeface="Quire Sans" panose="020B0502040400020003" pitchFamily="34" charset="0"/>
                <a:cs typeface="Quire Sans" panose="020B0502040400020003" pitchFamily="34" charset="0"/>
              </a:rPr>
              <a:t>With harmonic check algorithm added, accuracy increases further. (&gt; 90%)</a:t>
            </a:r>
          </a:p>
          <a:p>
            <a:pPr marL="457200" indent="-457200">
              <a:buClr>
                <a:srgbClr val="000099"/>
              </a:buClr>
              <a:buFont typeface="Wingdings" panose="05000000000000000000" pitchFamily="2" charset="2"/>
              <a:buChar char="q"/>
              <a:defRPr/>
            </a:pPr>
            <a:r>
              <a:rPr lang="en-US" sz="1800" dirty="0">
                <a:latin typeface="Quire Sans" panose="020B0502040400020003" pitchFamily="34" charset="0"/>
                <a:cs typeface="Quire Sans" panose="020B0502040400020003" pitchFamily="34" charset="0"/>
              </a:rPr>
              <a:t>Both solutions are worth exploring – use depends on application case</a:t>
            </a:r>
            <a:endParaRPr lang="en-US" dirty="0"/>
          </a:p>
        </p:txBody>
      </p:sp>
    </p:spTree>
    <p:extLst>
      <p:ext uri="{BB962C8B-B14F-4D97-AF65-F5344CB8AC3E}">
        <p14:creationId xmlns:p14="http://schemas.microsoft.com/office/powerpoint/2010/main" val="90479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a:t>Industry interactions </a:t>
            </a:r>
          </a:p>
          <a:p>
            <a:pPr lvl="1">
              <a:buClr>
                <a:schemeClr val="accent2">
                  <a:lumMod val="75000"/>
                </a:schemeClr>
              </a:buClr>
              <a:buFont typeface="Wingdings" panose="05000000000000000000" pitchFamily="2" charset="2"/>
              <a:buChar char="§"/>
            </a:pPr>
            <a:r>
              <a:rPr lang="en-US" sz="1800" dirty="0"/>
              <a:t>Monthly reviews with Texas Instruments </a:t>
            </a:r>
          </a:p>
          <a:p>
            <a:pPr lvl="1">
              <a:buClr>
                <a:schemeClr val="accent2">
                  <a:lumMod val="75000"/>
                </a:schemeClr>
              </a:buClr>
              <a:buFont typeface="Wingdings" panose="05000000000000000000" pitchFamily="2" charset="2"/>
              <a:buChar char="§"/>
            </a:pPr>
            <a:r>
              <a:rPr lang="en-US" sz="1800" dirty="0"/>
              <a:t>Project discussions with liaisons at TI </a:t>
            </a:r>
          </a:p>
          <a:p>
            <a:pPr lvl="1">
              <a:buClr>
                <a:schemeClr val="accent2">
                  <a:lumMod val="75000"/>
                </a:schemeClr>
              </a:buClr>
              <a:buFont typeface="Wingdings" panose="05000000000000000000" pitchFamily="2" charset="2"/>
              <a:buChar char="§"/>
            </a:pPr>
            <a:r>
              <a:rPr lang="en-US" sz="1800" dirty="0"/>
              <a:t>SRC Annual reports and publications </a:t>
            </a:r>
          </a:p>
          <a:p>
            <a:pPr lvl="1">
              <a:buClr>
                <a:schemeClr val="accent2">
                  <a:lumMod val="75000"/>
                </a:schemeClr>
              </a:buClr>
              <a:buFont typeface="Wingdings" panose="05000000000000000000" pitchFamily="2" charset="2"/>
              <a:buChar char="§"/>
            </a:pPr>
            <a:r>
              <a:rPr lang="en-US" sz="1800" dirty="0"/>
              <a:t>SRC e-seminars</a:t>
            </a:r>
          </a:p>
          <a:p>
            <a:r>
              <a:rPr lang="en-US" sz="2400" dirty="0" err="1"/>
              <a:t>TxACE</a:t>
            </a:r>
            <a:r>
              <a:rPr lang="en-US" sz="2400" dirty="0"/>
              <a:t> talks</a:t>
            </a:r>
          </a:p>
          <a:p>
            <a:r>
              <a:rPr lang="en-US" sz="2400" dirty="0"/>
              <a:t>IEEE Special Issue on Automotive Radars</a:t>
            </a:r>
          </a:p>
          <a:p>
            <a:r>
              <a:rPr lang="en-US" sz="2400" dirty="0"/>
              <a:t>Conference presentations</a:t>
            </a:r>
          </a:p>
          <a:p>
            <a:r>
              <a:rPr lang="en-US" sz="2400" dirty="0" err="1"/>
              <a:t>Techcon</a:t>
            </a:r>
            <a:r>
              <a:rPr lang="en-US" sz="2400" dirty="0"/>
              <a:t> submissions</a:t>
            </a:r>
          </a:p>
          <a:p>
            <a:endParaRPr lang="en-US" sz="2400" dirty="0"/>
          </a:p>
        </p:txBody>
      </p:sp>
      <p:sp>
        <p:nvSpPr>
          <p:cNvPr id="4" name="Slide Number Placeholder 3"/>
          <p:cNvSpPr>
            <a:spLocks noGrp="1"/>
          </p:cNvSpPr>
          <p:nvPr>
            <p:ph type="sldNum" sz="quarter" idx="4"/>
          </p:nvPr>
        </p:nvSpPr>
        <p:spPr/>
        <p:txBody>
          <a:bodyPr/>
          <a:lstStyle/>
          <a:p>
            <a:pPr>
              <a:defRPr/>
            </a:pPr>
            <a:fld id="{35DDDD04-D43D-48CC-AA45-15245A605357}" type="slidenum">
              <a:rPr lang="en-US" altLang="en-US" smtClean="0"/>
              <a:pPr>
                <a:defRPr/>
              </a:pPr>
              <a:t>37</a:t>
            </a:fld>
            <a:endParaRPr lang="en-US" altLang="en-US"/>
          </a:p>
        </p:txBody>
      </p:sp>
      <p:sp>
        <p:nvSpPr>
          <p:cNvPr id="5" name="Title 4">
            <a:extLst>
              <a:ext uri="{FF2B5EF4-FFF2-40B4-BE49-F238E27FC236}">
                <a16:creationId xmlns:a16="http://schemas.microsoft.com/office/drawing/2014/main" id="{DAC8232C-9AAD-7442-B9A4-9D5FE42DB3B6}"/>
              </a:ext>
            </a:extLst>
          </p:cNvPr>
          <p:cNvSpPr>
            <a:spLocks noGrp="1"/>
          </p:cNvSpPr>
          <p:nvPr>
            <p:ph type="title"/>
          </p:nvPr>
        </p:nvSpPr>
        <p:spPr/>
        <p:txBody>
          <a:bodyPr/>
          <a:lstStyle/>
          <a:p>
            <a:r>
              <a:rPr lang="en-US" dirty="0">
                <a:solidFill>
                  <a:srgbClr val="C00000"/>
                </a:solidFill>
              </a:rPr>
              <a:t>Dissemination Activities </a:t>
            </a:r>
            <a:endParaRPr lang="en-US" dirty="0"/>
          </a:p>
        </p:txBody>
      </p:sp>
      <p:pic>
        <p:nvPicPr>
          <p:cNvPr id="6" name="Picture 5">
            <a:extLst>
              <a:ext uri="{FF2B5EF4-FFF2-40B4-BE49-F238E27FC236}">
                <a16:creationId xmlns:a16="http://schemas.microsoft.com/office/drawing/2014/main" id="{16B1CA4F-D34F-264F-903A-01150DA93591}"/>
              </a:ext>
            </a:extLst>
          </p:cNvPr>
          <p:cNvPicPr>
            <a:picLocks noChangeAspect="1"/>
          </p:cNvPicPr>
          <p:nvPr/>
        </p:nvPicPr>
        <p:blipFill>
          <a:blip r:embed="rId2"/>
          <a:stretch>
            <a:fillRect/>
          </a:stretch>
        </p:blipFill>
        <p:spPr>
          <a:xfrm>
            <a:off x="6324467" y="1572514"/>
            <a:ext cx="5562600" cy="4783836"/>
          </a:xfrm>
          <a:prstGeom prst="rect">
            <a:avLst/>
          </a:prstGeom>
        </p:spPr>
      </p:pic>
      <p:sp>
        <p:nvSpPr>
          <p:cNvPr id="7" name="Rectangle 6">
            <a:extLst>
              <a:ext uri="{FF2B5EF4-FFF2-40B4-BE49-F238E27FC236}">
                <a16:creationId xmlns:a16="http://schemas.microsoft.com/office/drawing/2014/main" id="{4E31D9D5-6826-3E4E-AE28-6C2E447215ED}"/>
              </a:ext>
            </a:extLst>
          </p:cNvPr>
          <p:cNvSpPr/>
          <p:nvPr/>
        </p:nvSpPr>
        <p:spPr>
          <a:xfrm>
            <a:off x="6925056" y="5779008"/>
            <a:ext cx="3791712" cy="75990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C75D025-1499-BE40-8AC7-D4F70CC6C22D}"/>
              </a:ext>
            </a:extLst>
          </p:cNvPr>
          <p:cNvSpPr txBox="1"/>
          <p:nvPr/>
        </p:nvSpPr>
        <p:spPr>
          <a:xfrm>
            <a:off x="1377623" y="5926617"/>
            <a:ext cx="5523050" cy="369332"/>
          </a:xfrm>
          <a:prstGeom prst="rect">
            <a:avLst/>
          </a:prstGeom>
          <a:noFill/>
        </p:spPr>
        <p:txBody>
          <a:bodyPr wrap="none" rtlCol="0">
            <a:spAutoFit/>
          </a:bodyPr>
          <a:lstStyle/>
          <a:p>
            <a:r>
              <a:rPr lang="en-US" i="1" dirty="0">
                <a:solidFill>
                  <a:srgbClr val="FF0000"/>
                </a:solidFill>
              </a:rPr>
              <a:t>Nominated for the best paper award in IEEE SP Magazine</a:t>
            </a:r>
          </a:p>
        </p:txBody>
      </p:sp>
    </p:spTree>
    <p:extLst>
      <p:ext uri="{BB962C8B-B14F-4D97-AF65-F5344CB8AC3E}">
        <p14:creationId xmlns:p14="http://schemas.microsoft.com/office/powerpoint/2010/main" val="252367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7DAC-32BA-EB4E-A5F7-029FF439D139}"/>
              </a:ext>
            </a:extLst>
          </p:cNvPr>
          <p:cNvSpPr>
            <a:spLocks noGrp="1"/>
          </p:cNvSpPr>
          <p:nvPr>
            <p:ph type="title"/>
          </p:nvPr>
        </p:nvSpPr>
        <p:spPr/>
        <p:txBody>
          <a:bodyPr/>
          <a:lstStyle/>
          <a:p>
            <a:r>
              <a:rPr lang="en-US" dirty="0"/>
              <a:t>Publications</a:t>
            </a:r>
          </a:p>
        </p:txBody>
      </p:sp>
      <p:sp>
        <p:nvSpPr>
          <p:cNvPr id="3" name="Content Placeholder 2">
            <a:extLst>
              <a:ext uri="{FF2B5EF4-FFF2-40B4-BE49-F238E27FC236}">
                <a16:creationId xmlns:a16="http://schemas.microsoft.com/office/drawing/2014/main" id="{AA456D89-BDF7-494C-9F6E-B1783965F287}"/>
              </a:ext>
            </a:extLst>
          </p:cNvPr>
          <p:cNvSpPr>
            <a:spLocks noGrp="1"/>
          </p:cNvSpPr>
          <p:nvPr>
            <p:ph idx="1"/>
          </p:nvPr>
        </p:nvSpPr>
        <p:spPr>
          <a:xfrm>
            <a:off x="447261" y="1411357"/>
            <a:ext cx="10906539" cy="4824190"/>
          </a:xfrm>
        </p:spPr>
        <p:txBody>
          <a:bodyPr>
            <a:normAutofit fontScale="92500" lnSpcReduction="20000"/>
          </a:bodyPr>
          <a:lstStyle/>
          <a:p>
            <a:r>
              <a:rPr lang="en-US" sz="2000" dirty="0"/>
              <a:t>M. </a:t>
            </a:r>
            <a:r>
              <a:rPr lang="en-US" sz="2000" dirty="0" err="1"/>
              <a:t>Yanik</a:t>
            </a:r>
            <a:r>
              <a:rPr lang="en-US" sz="2000" dirty="0"/>
              <a:t>, D. Wang and M. Torlak, “3-D MIMO-SAR Imaging Using Multi-Chip Cascaded Millimeter-Wave Sensors,” </a:t>
            </a:r>
            <a:r>
              <a:rPr lang="en-US" sz="2000" i="1" dirty="0"/>
              <a:t>Proc. IEEE </a:t>
            </a:r>
            <a:r>
              <a:rPr lang="en-US" sz="2000" i="1" dirty="0" err="1"/>
              <a:t>Globalsip</a:t>
            </a:r>
            <a:r>
              <a:rPr lang="en-US" sz="2000" i="1" dirty="0"/>
              <a:t> Conf., </a:t>
            </a:r>
            <a:r>
              <a:rPr lang="en-US" sz="2000" dirty="0"/>
              <a:t>Nov. 11-14, 2019, Ottawa, Canada.</a:t>
            </a:r>
          </a:p>
          <a:p>
            <a:endParaRPr lang="en-US" sz="2000" dirty="0"/>
          </a:p>
          <a:p>
            <a:r>
              <a:rPr lang="en-US" sz="2000" dirty="0"/>
              <a:t>M. </a:t>
            </a:r>
            <a:r>
              <a:rPr lang="en-US" sz="2000" dirty="0" err="1"/>
              <a:t>Yanik</a:t>
            </a:r>
            <a:r>
              <a:rPr lang="en-US" sz="2000" dirty="0"/>
              <a:t>, D. Wang and M. Torlak, "Development and Demonstration of MIMO-SAR </a:t>
            </a:r>
            <a:r>
              <a:rPr lang="en-US" sz="2000" dirty="0" err="1"/>
              <a:t>mmWave</a:t>
            </a:r>
            <a:r>
              <a:rPr lang="en-US" sz="2000" dirty="0"/>
              <a:t> Imaging Testbeds," </a:t>
            </a:r>
            <a:r>
              <a:rPr lang="en-US" sz="2000" i="1" dirty="0"/>
              <a:t>IEEE Access</a:t>
            </a:r>
            <a:r>
              <a:rPr lang="en-US" sz="2000" dirty="0"/>
              <a:t>, vol. 8, pp. 126019-126038, July 8, 2020.</a:t>
            </a:r>
          </a:p>
          <a:p>
            <a:endParaRPr lang="en-US" sz="2000" dirty="0"/>
          </a:p>
          <a:p>
            <a:r>
              <a:rPr lang="en-US" sz="2000" dirty="0"/>
              <a:t>J. W. Smith, M. </a:t>
            </a:r>
            <a:r>
              <a:rPr lang="en-US" sz="2000" dirty="0" err="1"/>
              <a:t>Yanik</a:t>
            </a:r>
            <a:r>
              <a:rPr lang="en-US" sz="2000" dirty="0"/>
              <a:t>, and M. Torlak, “Near-Field MIMO-ISAR Millimeter-Wave Imaging, </a:t>
            </a:r>
            <a:r>
              <a:rPr lang="en-US" sz="2000" i="1" dirty="0"/>
              <a:t>Proc. IEEE Radar Conf.</a:t>
            </a:r>
            <a:r>
              <a:rPr lang="en-US" sz="2000" dirty="0"/>
              <a:t>, Sept. 21-25, 2020, Florence, Italy.</a:t>
            </a:r>
          </a:p>
          <a:p>
            <a:endParaRPr lang="en-US" sz="2000" dirty="0">
              <a:latin typeface="Arial"/>
            </a:endParaRPr>
          </a:p>
          <a:p>
            <a:r>
              <a:rPr lang="en-US" sz="2000" dirty="0"/>
              <a:t>A. B. </a:t>
            </a:r>
            <a:r>
              <a:rPr lang="en-US" sz="2000" dirty="0" err="1"/>
              <a:t>Baral</a:t>
            </a:r>
            <a:r>
              <a:rPr lang="en-US" sz="2000" dirty="0"/>
              <a:t> and M. Torlak, “Joint Doppler Frequency and Direction of Arrival Estimation for TDM MIMO Automotive Radars,” </a:t>
            </a:r>
            <a:r>
              <a:rPr lang="en-US" sz="2000" i="1" dirty="0"/>
              <a:t>IEEE Journal of Sel. Topics in Signal Proc., </a:t>
            </a:r>
            <a:r>
              <a:rPr lang="en-US" sz="2000" dirty="0"/>
              <a:t>Sept. 2020, </a:t>
            </a:r>
            <a:r>
              <a:rPr lang="en-US" sz="2000" i="1" dirty="0"/>
              <a:t>submitted</a:t>
            </a:r>
            <a:r>
              <a:rPr lang="en-US" sz="2000" dirty="0"/>
              <a:t>.</a:t>
            </a:r>
          </a:p>
          <a:p>
            <a:endParaRPr lang="en-US" sz="2000" dirty="0">
              <a:latin typeface="Arial"/>
            </a:endParaRPr>
          </a:p>
          <a:p>
            <a:r>
              <a:rPr lang="en-US" sz="2000" dirty="0">
                <a:latin typeface="Arial"/>
              </a:rPr>
              <a:t>Guest Editor, </a:t>
            </a:r>
            <a:r>
              <a:rPr lang="en-US" sz="2000" dirty="0"/>
              <a:t>IEEE JSTSP Special Issue on Recent Advances in Automotive Radar Signal Processing</a:t>
            </a:r>
          </a:p>
          <a:p>
            <a:pPr marL="0" indent="0">
              <a:buNone/>
            </a:pPr>
            <a:br>
              <a:rPr lang="en-US" dirty="0">
                <a:latin typeface="Arial"/>
              </a:rPr>
            </a:br>
            <a:endParaRPr lang="en-US" dirty="0">
              <a:solidFill>
                <a:prstClr val="black"/>
              </a:solidFill>
              <a:latin typeface="Arial"/>
              <a:cs typeface="Arial"/>
            </a:endParaRPr>
          </a:p>
        </p:txBody>
      </p:sp>
      <p:sp>
        <p:nvSpPr>
          <p:cNvPr id="4" name="Footer Placeholder 3">
            <a:extLst>
              <a:ext uri="{FF2B5EF4-FFF2-40B4-BE49-F238E27FC236}">
                <a16:creationId xmlns:a16="http://schemas.microsoft.com/office/drawing/2014/main" id="{A7ECEF38-01A4-584B-9E09-BF00C58E07DA}"/>
              </a:ext>
            </a:extLst>
          </p:cNvPr>
          <p:cNvSpPr>
            <a:spLocks noGrp="1"/>
          </p:cNvSpPr>
          <p:nvPr>
            <p:ph type="ftr" sz="quarter" idx="11"/>
          </p:nvPr>
        </p:nvSpPr>
        <p:spPr/>
        <p:txBody>
          <a:bodyPr/>
          <a:lstStyle/>
          <a:p>
            <a:r>
              <a:rPr lang="en-US"/>
              <a:t>SRC Select Disclosure</a:t>
            </a:r>
            <a:endParaRPr lang="en-US" dirty="0"/>
          </a:p>
        </p:txBody>
      </p:sp>
    </p:spTree>
    <p:extLst>
      <p:ext uri="{BB962C8B-B14F-4D97-AF65-F5344CB8AC3E}">
        <p14:creationId xmlns:p14="http://schemas.microsoft.com/office/powerpoint/2010/main" val="3228499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19" y="76201"/>
            <a:ext cx="7114382" cy="960437"/>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b="1" kern="1200" dirty="0">
                <a:solidFill>
                  <a:srgbClr val="C00000"/>
                </a:solidFill>
              </a:rPr>
              <a:t>Students on Task 2712.029</a:t>
            </a:r>
          </a:p>
        </p:txBody>
      </p:sp>
      <p:sp>
        <p:nvSpPr>
          <p:cNvPr id="3" name="Content Placeholder 2"/>
          <p:cNvSpPr>
            <a:spLocks noGrp="1"/>
          </p:cNvSpPr>
          <p:nvPr>
            <p:ph idx="1"/>
          </p:nvPr>
        </p:nvSpPr>
        <p:spPr>
          <a:xfrm>
            <a:off x="655983" y="1391478"/>
            <a:ext cx="9557995" cy="4704521"/>
          </a:xfrm>
        </p:spPr>
        <p:txBody>
          <a:bodyPr/>
          <a:lstStyle/>
          <a:p>
            <a:pPr marL="344488" indent="-344488">
              <a:buFont typeface="Arial" panose="020B0604020202020204" pitchFamily="34" charset="0"/>
              <a:buChar char="•"/>
            </a:pPr>
            <a:r>
              <a:rPr lang="en-US" dirty="0"/>
              <a:t>Graduated Students and Current Affiliation</a:t>
            </a:r>
          </a:p>
          <a:p>
            <a:pPr marL="744538" lvl="1" indent="-344488"/>
            <a:r>
              <a:rPr lang="en-US" dirty="0">
                <a:solidFill>
                  <a:schemeClr val="accent1"/>
                </a:solidFill>
              </a:rPr>
              <a:t>Dr. </a:t>
            </a:r>
            <a:r>
              <a:rPr lang="en-US" dirty="0" err="1">
                <a:solidFill>
                  <a:schemeClr val="accent1"/>
                </a:solidFill>
              </a:rPr>
              <a:t>Muhammet</a:t>
            </a:r>
            <a:r>
              <a:rPr lang="en-US" dirty="0">
                <a:solidFill>
                  <a:schemeClr val="accent1"/>
                </a:solidFill>
              </a:rPr>
              <a:t> </a:t>
            </a:r>
            <a:r>
              <a:rPr lang="en-US" dirty="0" err="1">
                <a:solidFill>
                  <a:schemeClr val="accent1"/>
                </a:solidFill>
              </a:rPr>
              <a:t>Emin</a:t>
            </a:r>
            <a:r>
              <a:rPr lang="en-US" dirty="0">
                <a:solidFill>
                  <a:schemeClr val="accent1"/>
                </a:solidFill>
              </a:rPr>
              <a:t> </a:t>
            </a:r>
            <a:r>
              <a:rPr lang="en-US" dirty="0" err="1">
                <a:solidFill>
                  <a:schemeClr val="accent1"/>
                </a:solidFill>
              </a:rPr>
              <a:t>Yanik</a:t>
            </a:r>
            <a:r>
              <a:rPr lang="en-US" dirty="0">
                <a:solidFill>
                  <a:schemeClr val="accent1"/>
                </a:solidFill>
              </a:rPr>
              <a:t>, May 2020</a:t>
            </a:r>
          </a:p>
          <a:p>
            <a:pPr marL="744538" lvl="1" indent="-344488">
              <a:buFont typeface="Arial" panose="020B0604020202020204" pitchFamily="34" charset="0"/>
              <a:buChar char="•"/>
            </a:pPr>
            <a:endParaRPr lang="en-US" dirty="0"/>
          </a:p>
          <a:p>
            <a:pPr marL="344488" indent="-344488">
              <a:buFont typeface="Arial" panose="020B0604020202020204" pitchFamily="34" charset="0"/>
              <a:buChar char="•"/>
            </a:pPr>
            <a:r>
              <a:rPr lang="en-US" dirty="0"/>
              <a:t>Current Students and Anticipated Graduation Date</a:t>
            </a:r>
          </a:p>
          <a:p>
            <a:pPr marL="744538" lvl="1" indent="-344488">
              <a:buFont typeface="Arial" panose="020B0604020202020204" pitchFamily="34" charset="0"/>
              <a:buChar char="•"/>
            </a:pPr>
            <a:r>
              <a:rPr lang="en-US" dirty="0">
                <a:solidFill>
                  <a:schemeClr val="accent1"/>
                </a:solidFill>
              </a:rPr>
              <a:t>Ashwin </a:t>
            </a:r>
            <a:r>
              <a:rPr lang="en-US" dirty="0" err="1">
                <a:solidFill>
                  <a:schemeClr val="accent1"/>
                </a:solidFill>
              </a:rPr>
              <a:t>Bhobani</a:t>
            </a:r>
            <a:r>
              <a:rPr lang="en-US" dirty="0">
                <a:solidFill>
                  <a:schemeClr val="accent1"/>
                </a:solidFill>
              </a:rPr>
              <a:t> </a:t>
            </a:r>
            <a:r>
              <a:rPr lang="en-US" dirty="0" err="1">
                <a:solidFill>
                  <a:schemeClr val="accent1"/>
                </a:solidFill>
              </a:rPr>
              <a:t>Baral</a:t>
            </a:r>
            <a:r>
              <a:rPr lang="en-US" dirty="0">
                <a:solidFill>
                  <a:schemeClr val="accent1"/>
                </a:solidFill>
              </a:rPr>
              <a:t>, Aug 2021</a:t>
            </a:r>
          </a:p>
          <a:p>
            <a:pPr marL="744538" lvl="1" indent="-344488">
              <a:buFont typeface="Arial" panose="020B0604020202020204" pitchFamily="34" charset="0"/>
              <a:buChar char="•"/>
            </a:pPr>
            <a:r>
              <a:rPr lang="en-US" dirty="0">
                <a:solidFill>
                  <a:schemeClr val="accent1"/>
                </a:solidFill>
              </a:rPr>
              <a:t>Bhaskar Raj Upadhyay, Aug 2022</a:t>
            </a:r>
          </a:p>
          <a:p>
            <a:pPr marL="744538" lvl="1" indent="-344488">
              <a:buFont typeface="Arial" panose="020B0604020202020204" pitchFamily="34" charset="0"/>
              <a:buChar char="•"/>
            </a:pPr>
            <a:r>
              <a:rPr lang="en-US" dirty="0">
                <a:solidFill>
                  <a:schemeClr val="accent1"/>
                </a:solidFill>
              </a:rPr>
              <a:t>Josiah Wayland Smith, Aug 2022</a:t>
            </a:r>
          </a:p>
          <a:p>
            <a:pPr marL="344488" indent="-344488">
              <a:buFont typeface="Arial" panose="020B0604020202020204" pitchFamily="34" charset="0"/>
              <a:buChar char="•"/>
            </a:pPr>
            <a:r>
              <a:rPr lang="en-US" dirty="0"/>
              <a:t>Internships and Full-Time Offers</a:t>
            </a:r>
          </a:p>
          <a:p>
            <a:pPr marL="744538" lvl="1" indent="-344488">
              <a:buFont typeface="Arial" panose="020B0604020202020204" pitchFamily="34" charset="0"/>
              <a:buChar char="•"/>
            </a:pPr>
            <a:r>
              <a:rPr lang="en-US" dirty="0" err="1">
                <a:solidFill>
                  <a:schemeClr val="accent1"/>
                </a:solidFill>
              </a:rPr>
              <a:t>Muhammet</a:t>
            </a:r>
            <a:r>
              <a:rPr lang="en-US" dirty="0">
                <a:solidFill>
                  <a:schemeClr val="accent1"/>
                </a:solidFill>
              </a:rPr>
              <a:t> Emin Yanik, TI, Full-time (Jan’20)</a:t>
            </a:r>
          </a:p>
          <a:p>
            <a:pPr marL="744538" lvl="1" indent="-344488">
              <a:buFont typeface="Arial" panose="020B0604020202020204" pitchFamily="34" charset="0"/>
              <a:buChar char="•"/>
            </a:pPr>
            <a:r>
              <a:rPr lang="en-US" dirty="0">
                <a:solidFill>
                  <a:schemeClr val="accent1"/>
                </a:solidFill>
              </a:rPr>
              <a:t>Josiah Wayland Smith, </a:t>
            </a:r>
            <a:r>
              <a:rPr lang="en-US" dirty="0" err="1">
                <a:solidFill>
                  <a:schemeClr val="accent1"/>
                </a:solidFill>
              </a:rPr>
              <a:t>Imec</a:t>
            </a:r>
            <a:r>
              <a:rPr lang="en-US" dirty="0">
                <a:solidFill>
                  <a:schemeClr val="accent1"/>
                </a:solidFill>
              </a:rPr>
              <a:t>, Internship, Sum’20</a:t>
            </a:r>
          </a:p>
          <a:p>
            <a:pPr marL="744538" lvl="1" indent="-344488">
              <a:buFont typeface="Arial" panose="020B0604020202020204" pitchFamily="34" charset="0"/>
              <a:buChar char="•"/>
            </a:pPr>
            <a:endParaRPr lang="en-US" dirty="0"/>
          </a:p>
        </p:txBody>
      </p:sp>
      <p:sp>
        <p:nvSpPr>
          <p:cNvPr id="5" name="Slide Number Placeholder 4"/>
          <p:cNvSpPr>
            <a:spLocks noGrp="1"/>
          </p:cNvSpPr>
          <p:nvPr>
            <p:ph type="sldNum" sz="quarter" idx="10"/>
          </p:nvPr>
        </p:nvSpPr>
        <p:spPr/>
        <p:txBody>
          <a:bodyPr/>
          <a:lstStyle/>
          <a:p>
            <a:pPr>
              <a:defRPr/>
            </a:pPr>
            <a:fld id="{35DDDD04-D43D-48CC-AA45-15245A605357}" type="slidenum">
              <a:rPr lang="en-US" altLang="en-US" smtClean="0"/>
              <a:pPr>
                <a:defRPr/>
              </a:pPr>
              <a:t>4</a:t>
            </a:fld>
            <a:endParaRPr lang="en-US" altLang="en-US"/>
          </a:p>
        </p:txBody>
      </p:sp>
    </p:spTree>
    <p:extLst>
      <p:ext uri="{BB962C8B-B14F-4D97-AF65-F5344CB8AC3E}">
        <p14:creationId xmlns:p14="http://schemas.microsoft.com/office/powerpoint/2010/main" val="1142510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19" y="76201"/>
            <a:ext cx="7114382" cy="960437"/>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b="1" kern="1200" dirty="0">
                <a:solidFill>
                  <a:srgbClr val="C00000"/>
                </a:solidFill>
              </a:rPr>
              <a:t>Executive Summary</a:t>
            </a:r>
          </a:p>
        </p:txBody>
      </p:sp>
      <p:sp>
        <p:nvSpPr>
          <p:cNvPr id="3" name="Content Placeholder 2"/>
          <p:cNvSpPr>
            <a:spLocks noGrp="1"/>
          </p:cNvSpPr>
          <p:nvPr>
            <p:ph idx="1"/>
          </p:nvPr>
        </p:nvSpPr>
        <p:spPr>
          <a:xfrm>
            <a:off x="785191" y="1219200"/>
            <a:ext cx="9428786" cy="4800600"/>
          </a:xfrm>
        </p:spPr>
        <p:txBody>
          <a:bodyPr/>
          <a:lstStyle/>
          <a:p>
            <a:pPr>
              <a:buFont typeface="Arial" panose="020B0604020202020204" pitchFamily="34" charset="0"/>
              <a:buChar char="•"/>
            </a:pPr>
            <a:r>
              <a:rPr lang="en-US" dirty="0"/>
              <a:t>Accomplishments during the past year</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Completed 2D </a:t>
            </a:r>
            <a:r>
              <a:rPr lang="en-US" dirty="0" err="1">
                <a:latin typeface="Arial" panose="020B0604020202020204" pitchFamily="34" charset="0"/>
                <a:cs typeface="Arial" panose="020B0604020202020204" pitchFamily="34" charset="0"/>
              </a:rPr>
              <a:t>mmWave</a:t>
            </a:r>
            <a:r>
              <a:rPr lang="en-US" dirty="0">
                <a:latin typeface="Arial" panose="020B0604020202020204" pitchFamily="34" charset="0"/>
                <a:cs typeface="Arial" panose="020B0604020202020204" pitchFamily="34" charset="0"/>
              </a:rPr>
              <a:t> Fast SAR imager </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Developed 3D MIMO-ISAR imaging testbed/algorithms</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Developed vital sign monitoring algorithms</a:t>
            </a:r>
          </a:p>
          <a:p>
            <a:pPr>
              <a:buFont typeface="Arial" panose="020B0604020202020204" pitchFamily="34" charset="0"/>
              <a:buChar char="•"/>
            </a:pPr>
            <a:r>
              <a:rPr lang="en-US" dirty="0"/>
              <a:t>Future direction – highlighting changes</a:t>
            </a:r>
          </a:p>
          <a:p>
            <a:pPr lvl="1">
              <a:buFont typeface="Arial" panose="020B0604020202020204" pitchFamily="34" charset="0"/>
              <a:buChar char="•"/>
            </a:pPr>
            <a:r>
              <a:rPr lang="en-US" dirty="0"/>
              <a:t>Development of real-time MIMO algorithms for increasing detection and tracking accuracy in dynamic time-variant and multipath environments</a:t>
            </a:r>
          </a:p>
          <a:p>
            <a:pPr lvl="1">
              <a:buFont typeface="Arial" panose="020B0604020202020204" pitchFamily="34" charset="0"/>
              <a:buChar char="•"/>
            </a:pPr>
            <a:r>
              <a:rPr lang="en-US" dirty="0"/>
              <a:t>Demonstration of mm-Wave radar technology in-home monitoring/fall detection and for video game players</a:t>
            </a:r>
          </a:p>
        </p:txBody>
      </p:sp>
      <p:sp>
        <p:nvSpPr>
          <p:cNvPr id="5" name="Slide Number Placeholder 4"/>
          <p:cNvSpPr>
            <a:spLocks noGrp="1"/>
          </p:cNvSpPr>
          <p:nvPr>
            <p:ph type="sldNum" sz="quarter" idx="10"/>
          </p:nvPr>
        </p:nvSpPr>
        <p:spPr/>
        <p:txBody>
          <a:bodyPr/>
          <a:lstStyle/>
          <a:p>
            <a:pPr>
              <a:defRPr/>
            </a:pPr>
            <a:fld id="{35DDDD04-D43D-48CC-AA45-15245A605357}" type="slidenum">
              <a:rPr lang="en-US" altLang="en-US" smtClean="0"/>
              <a:pPr>
                <a:defRPr/>
              </a:pPr>
              <a:t>5</a:t>
            </a:fld>
            <a:endParaRPr lang="en-US" altLang="en-US"/>
          </a:p>
        </p:txBody>
      </p:sp>
    </p:spTree>
    <p:extLst>
      <p:ext uri="{BB962C8B-B14F-4D97-AF65-F5344CB8AC3E}">
        <p14:creationId xmlns:p14="http://schemas.microsoft.com/office/powerpoint/2010/main" val="161355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2599" y="137711"/>
            <a:ext cx="9635169" cy="969484"/>
          </a:xfr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algn="ctr"/>
            <a:r>
              <a:rPr lang="en-US" sz="4000" b="1" kern="1200" dirty="0">
                <a:solidFill>
                  <a:srgbClr val="C00000"/>
                </a:solidFill>
              </a:rPr>
              <a:t>Motivation and Agenda</a:t>
            </a:r>
          </a:p>
        </p:txBody>
      </p:sp>
      <p:sp>
        <p:nvSpPr>
          <p:cNvPr id="3" name="Content Placeholder 2"/>
          <p:cNvSpPr>
            <a:spLocks noGrp="1"/>
          </p:cNvSpPr>
          <p:nvPr>
            <p:ph idx="1"/>
          </p:nvPr>
        </p:nvSpPr>
        <p:spPr>
          <a:xfrm>
            <a:off x="606287" y="1411357"/>
            <a:ext cx="10747513" cy="4824190"/>
          </a:xfrm>
        </p:spPr>
        <p:txBody>
          <a:bodyPr>
            <a:normAutofit lnSpcReduction="10000"/>
          </a:bodyPr>
          <a:lstStyle/>
          <a:p>
            <a:pPr>
              <a:buClr>
                <a:schemeClr val="tx1"/>
              </a:buClr>
            </a:pPr>
            <a:r>
              <a:rPr lang="en-US" sz="2400" dirty="0" err="1"/>
              <a:t>mmWave</a:t>
            </a:r>
            <a:r>
              <a:rPr lang="en-US" sz="2400" dirty="0"/>
              <a:t> imaging technology is one of the fastest growing technologies of this decade with wide range of applications. </a:t>
            </a:r>
          </a:p>
          <a:p>
            <a:pPr lvl="1">
              <a:buClr>
                <a:schemeClr val="accent1"/>
              </a:buClr>
            </a:pPr>
            <a:r>
              <a:rPr lang="en-US" sz="2000" dirty="0"/>
              <a:t>Security screening, Vital sign monitoring, Gesture recognition,</a:t>
            </a:r>
          </a:p>
          <a:p>
            <a:pPr lvl="1">
              <a:buClr>
                <a:schemeClr val="accent1"/>
              </a:buClr>
            </a:pPr>
            <a:r>
              <a:rPr lang="en-US" sz="2000" dirty="0"/>
              <a:t>Automotive radars, Smart homes, UAV  radars and imaging</a:t>
            </a:r>
          </a:p>
          <a:p>
            <a:pPr>
              <a:buClr>
                <a:schemeClr val="tx1"/>
              </a:buClr>
            </a:pPr>
            <a:r>
              <a:rPr lang="en-US" sz="2400" dirty="0"/>
              <a:t>Application I: </a:t>
            </a:r>
            <a:r>
              <a:rPr lang="en-US" sz="2400" dirty="0" err="1"/>
              <a:t>mmWave</a:t>
            </a:r>
            <a:r>
              <a:rPr lang="en-US" sz="2400" dirty="0"/>
              <a:t> MIMO-ISAR Imaging prototype</a:t>
            </a:r>
          </a:p>
          <a:p>
            <a:pPr lvl="1">
              <a:buClr>
                <a:schemeClr val="accent1"/>
              </a:buClr>
            </a:pPr>
            <a:r>
              <a:rPr lang="en-US" sz="2000" dirty="0"/>
              <a:t>System model and algorithms</a:t>
            </a:r>
          </a:p>
          <a:p>
            <a:pPr lvl="1">
              <a:buClr>
                <a:schemeClr val="accent1"/>
              </a:buClr>
            </a:pPr>
            <a:r>
              <a:rPr lang="en-US" sz="2000" dirty="0"/>
              <a:t>Based on TI 77 GHz </a:t>
            </a:r>
            <a:r>
              <a:rPr lang="en-US" sz="2000" dirty="0" err="1"/>
              <a:t>mmWave</a:t>
            </a:r>
            <a:r>
              <a:rPr lang="en-US" sz="2000" dirty="0"/>
              <a:t> radar sensors</a:t>
            </a:r>
          </a:p>
          <a:p>
            <a:pPr lvl="1">
              <a:buClr>
                <a:schemeClr val="accent1"/>
              </a:buClr>
            </a:pPr>
            <a:r>
              <a:rPr lang="en-US" sz="2000" dirty="0"/>
              <a:t>Mechanical scanner</a:t>
            </a:r>
          </a:p>
          <a:p>
            <a:pPr lvl="1">
              <a:buClr>
                <a:schemeClr val="accent1"/>
              </a:buClr>
            </a:pPr>
            <a:r>
              <a:rPr lang="en-US" sz="2000" dirty="0"/>
              <a:t>Experimental Results</a:t>
            </a:r>
          </a:p>
          <a:p>
            <a:pPr>
              <a:buClr>
                <a:schemeClr val="tx1"/>
              </a:buClr>
            </a:pPr>
            <a:r>
              <a:rPr lang="en-US" sz="2400" dirty="0"/>
              <a:t>Application II: Vital Sign Detection</a:t>
            </a:r>
          </a:p>
          <a:p>
            <a:pPr lvl="1">
              <a:buClr>
                <a:schemeClr val="accent1"/>
              </a:buClr>
            </a:pPr>
            <a:r>
              <a:rPr lang="en-US" sz="2000" dirty="0"/>
              <a:t>Algorithms verified via pendulum/speakers</a:t>
            </a:r>
          </a:p>
          <a:p>
            <a:pPr lvl="1">
              <a:buClr>
                <a:schemeClr val="accent1"/>
              </a:buClr>
            </a:pPr>
            <a:r>
              <a:rPr lang="en-US" sz="2000" dirty="0"/>
              <a:t>Pilot experiments</a:t>
            </a:r>
          </a:p>
          <a:p>
            <a:pPr>
              <a:buClr>
                <a:schemeClr val="accent1"/>
              </a:buClr>
            </a:pPr>
            <a:r>
              <a:rPr lang="en-US" dirty="0"/>
              <a:t>Publications/Ongoing Work and Future Directions</a:t>
            </a:r>
          </a:p>
        </p:txBody>
      </p:sp>
      <p:sp>
        <p:nvSpPr>
          <p:cNvPr id="4" name="Slide Number Placeholder 3"/>
          <p:cNvSpPr>
            <a:spLocks noGrp="1"/>
          </p:cNvSpPr>
          <p:nvPr>
            <p:ph type="sldNum" sz="quarter" idx="4294967295"/>
          </p:nvPr>
        </p:nvSpPr>
        <p:spPr>
          <a:xfrm>
            <a:off x="0" y="0"/>
            <a:ext cx="0" cy="0"/>
          </a:xfrm>
        </p:spPr>
        <p:txBody>
          <a:bodyPr/>
          <a:lstStyle/>
          <a:p>
            <a:pPr>
              <a:defRPr/>
            </a:pPr>
            <a:fld id="{35DDDD04-D43D-48CC-AA45-15245A605357}" type="slidenum">
              <a:rPr lang="en-US" altLang="en-US" smtClean="0"/>
              <a:pPr>
                <a:defRPr/>
              </a:pPr>
              <a:t>6</a:t>
            </a:fld>
            <a:endParaRPr lang="en-US" altLang="en-US"/>
          </a:p>
        </p:txBody>
      </p:sp>
    </p:spTree>
    <p:extLst>
      <p:ext uri="{BB962C8B-B14F-4D97-AF65-F5344CB8AC3E}">
        <p14:creationId xmlns:p14="http://schemas.microsoft.com/office/powerpoint/2010/main" val="422389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59EC7-F92C-1442-8FB0-53BEAFF85141}"/>
              </a:ext>
            </a:extLst>
          </p:cNvPr>
          <p:cNvSpPr>
            <a:spLocks noGrp="1"/>
          </p:cNvSpPr>
          <p:nvPr>
            <p:ph type="ctrTitle"/>
          </p:nvPr>
        </p:nvSpPr>
        <p:spPr>
          <a:xfrm>
            <a:off x="1524000" y="1817782"/>
            <a:ext cx="9144000" cy="2768505"/>
          </a:xfrm>
        </p:spPr>
        <p:txBody>
          <a:bodyPr/>
          <a:lstStyle/>
          <a:p>
            <a:r>
              <a:rPr lang="en-US" sz="4800" b="1" dirty="0">
                <a:solidFill>
                  <a:srgbClr val="FF0000"/>
                </a:solidFill>
              </a:rPr>
              <a:t>Application I:</a:t>
            </a:r>
            <a:br>
              <a:rPr lang="en-US" sz="4800" b="1" dirty="0">
                <a:solidFill>
                  <a:srgbClr val="FF0000"/>
                </a:solidFill>
              </a:rPr>
            </a:br>
            <a:r>
              <a:rPr lang="en-US" sz="4800" b="1" dirty="0">
                <a:solidFill>
                  <a:srgbClr val="FF0000"/>
                </a:solidFill>
              </a:rPr>
              <a:t>Efficient SAR Imaging for Non-Cooperative Scanning Geometries</a:t>
            </a:r>
          </a:p>
        </p:txBody>
      </p:sp>
      <p:sp>
        <p:nvSpPr>
          <p:cNvPr id="6" name="Subtitle 5">
            <a:extLst>
              <a:ext uri="{FF2B5EF4-FFF2-40B4-BE49-F238E27FC236}">
                <a16:creationId xmlns:a16="http://schemas.microsoft.com/office/drawing/2014/main" id="{527C3EAD-2FD9-1942-A590-9C783DB874B2}"/>
              </a:ext>
            </a:extLst>
          </p:cNvPr>
          <p:cNvSpPr>
            <a:spLocks noGrp="1"/>
          </p:cNvSpPr>
          <p:nvPr>
            <p:ph type="subTitle" idx="1"/>
          </p:nvPr>
        </p:nvSpPr>
        <p:spPr>
          <a:xfrm>
            <a:off x="1524000" y="4643438"/>
            <a:ext cx="9144000" cy="1655762"/>
          </a:xfrm>
        </p:spPr>
        <p:txBody>
          <a:bodyPr>
            <a:normAutofit/>
          </a:bodyPr>
          <a:lstStyle/>
          <a:p>
            <a:r>
              <a:rPr lang="en-US" sz="3200" b="1" dirty="0">
                <a:solidFill>
                  <a:schemeClr val="accent1"/>
                </a:solidFill>
              </a:rPr>
              <a:t>Josiah Smith</a:t>
            </a:r>
          </a:p>
        </p:txBody>
      </p:sp>
      <p:sp>
        <p:nvSpPr>
          <p:cNvPr id="4" name="Footer Placeholder 3">
            <a:extLst>
              <a:ext uri="{FF2B5EF4-FFF2-40B4-BE49-F238E27FC236}">
                <a16:creationId xmlns:a16="http://schemas.microsoft.com/office/drawing/2014/main" id="{768573C2-DF9B-674E-B72E-11A0B251F500}"/>
              </a:ext>
            </a:extLst>
          </p:cNvPr>
          <p:cNvSpPr>
            <a:spLocks noGrp="1"/>
          </p:cNvSpPr>
          <p:nvPr>
            <p:ph type="ftr" sz="quarter" idx="11"/>
          </p:nvPr>
        </p:nvSpPr>
        <p:spPr/>
        <p:txBody>
          <a:bodyPr/>
          <a:lstStyle/>
          <a:p>
            <a:r>
              <a:rPr lang="en-US"/>
              <a:t>SRC Select Disclosure</a:t>
            </a:r>
            <a:endParaRPr lang="en-US" dirty="0"/>
          </a:p>
        </p:txBody>
      </p:sp>
    </p:spTree>
    <p:extLst>
      <p:ext uri="{BB962C8B-B14F-4D97-AF65-F5344CB8AC3E}">
        <p14:creationId xmlns:p14="http://schemas.microsoft.com/office/powerpoint/2010/main" val="392687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713" y="1355528"/>
            <a:ext cx="7403327" cy="3315532"/>
          </a:xfrm>
        </p:spPr>
        <p:txBody>
          <a:bodyPr>
            <a:normAutofit/>
          </a:bodyPr>
          <a:lstStyle/>
          <a:p>
            <a:r>
              <a:rPr lang="en-US" sz="2000" dirty="0"/>
              <a:t>Traditional array imaging techniques require highly controlled positioning for SAR scanning apparatus</a:t>
            </a:r>
          </a:p>
          <a:p>
            <a:r>
              <a:rPr lang="en-US" sz="2000" dirty="0"/>
              <a:t>Emerging applications require relaxing this constraint</a:t>
            </a:r>
            <a:endParaRPr lang="en-US" sz="1200" dirty="0"/>
          </a:p>
          <a:p>
            <a:pPr lvl="1"/>
            <a:r>
              <a:rPr lang="en-US" sz="1600" b="1" dirty="0"/>
              <a:t>Smart phone mmWave scanner: mobile threat detection</a:t>
            </a:r>
          </a:p>
          <a:p>
            <a:pPr lvl="2"/>
            <a:r>
              <a:rPr lang="en-US" sz="1200" dirty="0">
                <a:solidFill>
                  <a:srgbClr val="FF0000"/>
                </a:solidFill>
              </a:rPr>
              <a:t>ISSUE: limited computation power on cell phone</a:t>
            </a:r>
          </a:p>
          <a:p>
            <a:pPr lvl="1"/>
            <a:r>
              <a:rPr lang="en-US" sz="1600" dirty="0"/>
              <a:t>Automotive SAR imaging</a:t>
            </a:r>
          </a:p>
          <a:p>
            <a:r>
              <a:rPr lang="en-US" sz="2000" dirty="0"/>
              <a:t>Challenge:</a:t>
            </a:r>
          </a:p>
          <a:p>
            <a:pPr lvl="1"/>
            <a:r>
              <a:rPr lang="en-US" sz="1600" dirty="0"/>
              <a:t>Efficient image reconstruction algorithms rely on simple scanning patterns</a:t>
            </a:r>
          </a:p>
          <a:p>
            <a:pPr lvl="1"/>
            <a:r>
              <a:rPr lang="en-US" sz="1600" dirty="0"/>
              <a:t>Non-cooperative scanning patterns are typically considered infeasible due to computational expense</a:t>
            </a:r>
          </a:p>
        </p:txBody>
      </p:sp>
      <p:sp>
        <p:nvSpPr>
          <p:cNvPr id="15" name="Title 14">
            <a:extLst>
              <a:ext uri="{FF2B5EF4-FFF2-40B4-BE49-F238E27FC236}">
                <a16:creationId xmlns:a16="http://schemas.microsoft.com/office/drawing/2014/main" id="{5C370CF4-2F1E-CE4E-9B00-3BF0EA831A32}"/>
              </a:ext>
            </a:extLst>
          </p:cNvPr>
          <p:cNvSpPr>
            <a:spLocks noGrp="1"/>
          </p:cNvSpPr>
          <p:nvPr>
            <p:ph type="title"/>
          </p:nvPr>
        </p:nvSpPr>
        <p:spPr>
          <a:xfrm>
            <a:off x="1242391" y="140237"/>
            <a:ext cx="10111410" cy="969484"/>
          </a:xfrm>
        </p:spPr>
        <p:txBody>
          <a:bodyPr/>
          <a:lstStyle/>
          <a:p>
            <a:r>
              <a:rPr lang="en-US" dirty="0">
                <a:solidFill>
                  <a:srgbClr val="C00000"/>
                </a:solidFill>
              </a:rPr>
              <a:t>Motivation – Non-Cooperative Array Imaging</a:t>
            </a:r>
          </a:p>
        </p:txBody>
      </p:sp>
      <p:grpSp>
        <p:nvGrpSpPr>
          <p:cNvPr id="13" name="Group 12">
            <a:extLst>
              <a:ext uri="{FF2B5EF4-FFF2-40B4-BE49-F238E27FC236}">
                <a16:creationId xmlns:a16="http://schemas.microsoft.com/office/drawing/2014/main" id="{B4D78FD2-FD12-4973-B4A6-C188E328DF42}"/>
              </a:ext>
            </a:extLst>
          </p:cNvPr>
          <p:cNvGrpSpPr/>
          <p:nvPr/>
        </p:nvGrpSpPr>
        <p:grpSpPr>
          <a:xfrm>
            <a:off x="8287246" y="1355529"/>
            <a:ext cx="3721873" cy="4725231"/>
            <a:chOff x="536713" y="2801857"/>
            <a:chExt cx="3238582" cy="3915907"/>
          </a:xfrm>
        </p:grpSpPr>
        <p:pic>
          <p:nvPicPr>
            <p:cNvPr id="21" name="Picture 20">
              <a:extLst>
                <a:ext uri="{FF2B5EF4-FFF2-40B4-BE49-F238E27FC236}">
                  <a16:creationId xmlns:a16="http://schemas.microsoft.com/office/drawing/2014/main" id="{D0CDB092-8F45-4018-B5F3-40A4A6BB8B7D}"/>
                </a:ext>
              </a:extLst>
            </p:cNvPr>
            <p:cNvPicPr>
              <a:picLocks noChangeAspect="1"/>
            </p:cNvPicPr>
            <p:nvPr/>
          </p:nvPicPr>
          <p:blipFill rotWithShape="1">
            <a:blip r:embed="rId3"/>
            <a:srcRect l="9462" r="73490"/>
            <a:stretch/>
          </p:blipFill>
          <p:spPr>
            <a:xfrm>
              <a:off x="828684" y="2801857"/>
              <a:ext cx="1040600" cy="1628944"/>
            </a:xfrm>
            <a:prstGeom prst="rect">
              <a:avLst/>
            </a:prstGeom>
          </p:spPr>
        </p:pic>
        <p:pic>
          <p:nvPicPr>
            <p:cNvPr id="22" name="Picture 21">
              <a:extLst>
                <a:ext uri="{FF2B5EF4-FFF2-40B4-BE49-F238E27FC236}">
                  <a16:creationId xmlns:a16="http://schemas.microsoft.com/office/drawing/2014/main" id="{20461C9B-28E4-43DC-8641-5B7D2D385008}"/>
                </a:ext>
              </a:extLst>
            </p:cNvPr>
            <p:cNvPicPr>
              <a:picLocks noChangeAspect="1"/>
            </p:cNvPicPr>
            <p:nvPr/>
          </p:nvPicPr>
          <p:blipFill rotWithShape="1">
            <a:blip r:embed="rId3"/>
            <a:srcRect r="90481" b="21460"/>
            <a:stretch/>
          </p:blipFill>
          <p:spPr>
            <a:xfrm>
              <a:off x="2426976" y="2850548"/>
              <a:ext cx="695563" cy="1531561"/>
            </a:xfrm>
            <a:prstGeom prst="rect">
              <a:avLst/>
            </a:prstGeom>
          </p:spPr>
        </p:pic>
        <p:pic>
          <p:nvPicPr>
            <p:cNvPr id="23" name="Picture 22" descr="A picture containing indoor, appliance, table, sitting&#10;&#10;Description automatically generated">
              <a:extLst>
                <a:ext uri="{FF2B5EF4-FFF2-40B4-BE49-F238E27FC236}">
                  <a16:creationId xmlns:a16="http://schemas.microsoft.com/office/drawing/2014/main" id="{891EE11E-BA22-48F3-8E44-3E68B06912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465" y="4459710"/>
              <a:ext cx="999852" cy="1500331"/>
            </a:xfrm>
            <a:prstGeom prst="rect">
              <a:avLst/>
            </a:prstGeom>
          </p:spPr>
        </p:pic>
        <p:pic>
          <p:nvPicPr>
            <p:cNvPr id="26" name="Content Placeholder 8" descr="A body of water&#10;&#10;Description automatically generated">
              <a:extLst>
                <a:ext uri="{FF2B5EF4-FFF2-40B4-BE49-F238E27FC236}">
                  <a16:creationId xmlns:a16="http://schemas.microsoft.com/office/drawing/2014/main" id="{8A1CAC3A-8EFF-4E87-8AFA-06F347DE5A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250" y="4430801"/>
              <a:ext cx="1559725" cy="1539885"/>
            </a:xfrm>
            <a:prstGeom prst="rect">
              <a:avLst/>
            </a:prstGeom>
          </p:spPr>
        </p:pic>
        <p:sp>
          <p:nvSpPr>
            <p:cNvPr id="9" name="Rectangle 8">
              <a:extLst>
                <a:ext uri="{FF2B5EF4-FFF2-40B4-BE49-F238E27FC236}">
                  <a16:creationId xmlns:a16="http://schemas.microsoft.com/office/drawing/2014/main" id="{8701D6EA-9543-F141-B24B-A06D75211449}"/>
                </a:ext>
              </a:extLst>
            </p:cNvPr>
            <p:cNvSpPr/>
            <p:nvPr/>
          </p:nvSpPr>
          <p:spPr>
            <a:xfrm>
              <a:off x="536713" y="2802048"/>
              <a:ext cx="3238582" cy="3915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3">
              <a:extLst>
                <a:ext uri="{FF2B5EF4-FFF2-40B4-BE49-F238E27FC236}">
                  <a16:creationId xmlns:a16="http://schemas.microsoft.com/office/drawing/2014/main" id="{3DAB8433-7AA1-4967-B192-052BC75042F2}"/>
                </a:ext>
              </a:extLst>
            </p:cNvPr>
            <p:cNvSpPr txBox="1">
              <a:spLocks/>
            </p:cNvSpPr>
            <p:nvPr/>
          </p:nvSpPr>
          <p:spPr>
            <a:xfrm>
              <a:off x="618529" y="6037449"/>
              <a:ext cx="3074950" cy="589688"/>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Traditional Array Imaging: Controlled Scanning Pattern</a:t>
              </a:r>
            </a:p>
          </p:txBody>
        </p:sp>
      </p:grpSp>
      <p:grpSp>
        <p:nvGrpSpPr>
          <p:cNvPr id="36" name="Group 35">
            <a:extLst>
              <a:ext uri="{FF2B5EF4-FFF2-40B4-BE49-F238E27FC236}">
                <a16:creationId xmlns:a16="http://schemas.microsoft.com/office/drawing/2014/main" id="{93BF80E6-E3D8-4C3C-8D9F-59E4BC41EBFC}"/>
              </a:ext>
            </a:extLst>
          </p:cNvPr>
          <p:cNvGrpSpPr/>
          <p:nvPr/>
        </p:nvGrpSpPr>
        <p:grpSpPr>
          <a:xfrm>
            <a:off x="365875" y="4474000"/>
            <a:ext cx="7774888" cy="2202102"/>
            <a:chOff x="365875" y="4419678"/>
            <a:chExt cx="7774888" cy="2202102"/>
          </a:xfrm>
        </p:grpSpPr>
        <p:pic>
          <p:nvPicPr>
            <p:cNvPr id="28" name="Picture 27">
              <a:extLst>
                <a:ext uri="{FF2B5EF4-FFF2-40B4-BE49-F238E27FC236}">
                  <a16:creationId xmlns:a16="http://schemas.microsoft.com/office/drawing/2014/main" id="{2FC9CA2E-01F4-4D8F-A87C-368F2755AC89}"/>
                </a:ext>
              </a:extLst>
            </p:cNvPr>
            <p:cNvPicPr>
              <a:picLocks noChangeAspect="1"/>
            </p:cNvPicPr>
            <p:nvPr/>
          </p:nvPicPr>
          <p:blipFill>
            <a:blip r:embed="rId6"/>
            <a:stretch>
              <a:fillRect/>
            </a:stretch>
          </p:blipFill>
          <p:spPr>
            <a:xfrm>
              <a:off x="365875" y="4419678"/>
              <a:ext cx="3530424" cy="2202102"/>
            </a:xfrm>
            <a:prstGeom prst="rect">
              <a:avLst/>
            </a:prstGeom>
          </p:spPr>
        </p:pic>
        <p:pic>
          <p:nvPicPr>
            <p:cNvPr id="11" name="Picture 10">
              <a:extLst>
                <a:ext uri="{FF2B5EF4-FFF2-40B4-BE49-F238E27FC236}">
                  <a16:creationId xmlns:a16="http://schemas.microsoft.com/office/drawing/2014/main" id="{59DA5A31-E699-1F43-A783-1E017D5FF0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9459" y="4917191"/>
              <a:ext cx="1416558" cy="1188720"/>
            </a:xfrm>
            <a:prstGeom prst="rect">
              <a:avLst/>
            </a:prstGeom>
            <a:ln>
              <a:noFill/>
            </a:ln>
          </p:spPr>
        </p:pic>
        <p:sp>
          <p:nvSpPr>
            <p:cNvPr id="14" name="Rectangle 13">
              <a:extLst>
                <a:ext uri="{FF2B5EF4-FFF2-40B4-BE49-F238E27FC236}">
                  <a16:creationId xmlns:a16="http://schemas.microsoft.com/office/drawing/2014/main" id="{8701D6EA-9543-F141-B24B-A06D75211449}"/>
                </a:ext>
              </a:extLst>
            </p:cNvPr>
            <p:cNvSpPr/>
            <p:nvPr/>
          </p:nvSpPr>
          <p:spPr>
            <a:xfrm>
              <a:off x="459901" y="4419678"/>
              <a:ext cx="7629541" cy="22021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53A8572-F64B-4DF1-8FCB-9C46DEF1B75A}"/>
                </a:ext>
              </a:extLst>
            </p:cNvPr>
            <p:cNvPicPr>
              <a:picLocks noChangeAspect="1"/>
            </p:cNvPicPr>
            <p:nvPr/>
          </p:nvPicPr>
          <p:blipFill>
            <a:blip r:embed="rId7" cstate="print">
              <a:alphaModFix amt="20000"/>
              <a:extLst>
                <a:ext uri="{28A0092B-C50C-407E-A947-70E740481C1C}">
                  <a14:useLocalDpi xmlns:a14="http://schemas.microsoft.com/office/drawing/2010/main" val="0"/>
                </a:ext>
              </a:extLst>
            </a:blip>
            <a:stretch>
              <a:fillRect/>
            </a:stretch>
          </p:blipFill>
          <p:spPr>
            <a:xfrm>
              <a:off x="4145372" y="4924360"/>
              <a:ext cx="1416558" cy="1188720"/>
            </a:xfrm>
            <a:prstGeom prst="rect">
              <a:avLst/>
            </a:prstGeom>
            <a:ln>
              <a:noFill/>
            </a:ln>
          </p:spPr>
        </p:pic>
        <p:sp>
          <p:nvSpPr>
            <p:cNvPr id="30" name="Isosceles Triangle 29">
              <a:extLst>
                <a:ext uri="{FF2B5EF4-FFF2-40B4-BE49-F238E27FC236}">
                  <a16:creationId xmlns:a16="http://schemas.microsoft.com/office/drawing/2014/main" id="{3224B58F-9F17-47AC-AC1B-99ED17C9646B}"/>
                </a:ext>
              </a:extLst>
            </p:cNvPr>
            <p:cNvSpPr/>
            <p:nvPr/>
          </p:nvSpPr>
          <p:spPr>
            <a:xfrm rot="16200000">
              <a:off x="5660047" y="4753447"/>
              <a:ext cx="498177" cy="1020893"/>
            </a:xfrm>
            <a:prstGeom prst="triangl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3652CF6-3556-4CA3-AD13-5B6D251AD788}"/>
                </a:ext>
              </a:extLst>
            </p:cNvPr>
            <p:cNvSpPr/>
            <p:nvPr/>
          </p:nvSpPr>
          <p:spPr>
            <a:xfrm rot="16200000">
              <a:off x="5510645" y="4753446"/>
              <a:ext cx="498177" cy="1020893"/>
            </a:xfrm>
            <a:prstGeom prst="triangle">
              <a:avLst/>
            </a:prstGeom>
            <a:solidFill>
              <a:schemeClr val="accent2">
                <a:tint val="66000"/>
                <a:satMod val="160000"/>
                <a:alpha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3" name="Graphic 32" descr="Walk with solid fill">
              <a:extLst>
                <a:ext uri="{FF2B5EF4-FFF2-40B4-BE49-F238E27FC236}">
                  <a16:creationId xmlns:a16="http://schemas.microsoft.com/office/drawing/2014/main" id="{5A1C3A4A-155D-40A7-B55E-76A1EB6537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8225" y="5027930"/>
              <a:ext cx="1006369" cy="1006369"/>
            </a:xfrm>
            <a:prstGeom prst="rect">
              <a:avLst/>
            </a:prstGeom>
          </p:spPr>
        </p:pic>
        <p:pic>
          <p:nvPicPr>
            <p:cNvPr id="35" name="Graphic 34" descr="Deciduous tree with solid fill">
              <a:extLst>
                <a:ext uri="{FF2B5EF4-FFF2-40B4-BE49-F238E27FC236}">
                  <a16:creationId xmlns:a16="http://schemas.microsoft.com/office/drawing/2014/main" id="{7B0B2608-DACA-44A2-BAB9-2B2D208491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95682" y="4506738"/>
              <a:ext cx="1345081" cy="1345081"/>
            </a:xfrm>
            <a:prstGeom prst="rect">
              <a:avLst/>
            </a:prstGeom>
          </p:spPr>
        </p:pic>
      </p:grpSp>
      <p:sp>
        <p:nvSpPr>
          <p:cNvPr id="24" name="Footer Placeholder 3">
            <a:extLst>
              <a:ext uri="{FF2B5EF4-FFF2-40B4-BE49-F238E27FC236}">
                <a16:creationId xmlns:a16="http://schemas.microsoft.com/office/drawing/2014/main" id="{0162FE13-420B-4461-8F70-5FE5D467DA40}"/>
              </a:ext>
            </a:extLst>
          </p:cNvPr>
          <p:cNvSpPr>
            <a:spLocks noGrp="1"/>
          </p:cNvSpPr>
          <p:nvPr>
            <p:ph type="ftr" sz="quarter" idx="11"/>
          </p:nvPr>
        </p:nvSpPr>
        <p:spPr>
          <a:xfrm>
            <a:off x="6281807" y="6356350"/>
            <a:ext cx="4874741" cy="365125"/>
          </a:xfrm>
        </p:spPr>
        <p:txBody>
          <a:bodyPr/>
          <a:lstStyle/>
          <a:p>
            <a:r>
              <a:rPr lang="en-US" dirty="0"/>
              <a:t>SRC Select Disclosure</a:t>
            </a:r>
          </a:p>
        </p:txBody>
      </p:sp>
    </p:spTree>
    <p:extLst>
      <p:ext uri="{BB962C8B-B14F-4D97-AF65-F5344CB8AC3E}">
        <p14:creationId xmlns:p14="http://schemas.microsoft.com/office/powerpoint/2010/main" val="363852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BA3BEFBE-DD03-49CD-A965-6E24A2B812BF}"/>
              </a:ext>
            </a:extLst>
          </p:cNvPr>
          <p:cNvSpPr>
            <a:spLocks noGrp="1"/>
          </p:cNvSpPr>
          <p:nvPr>
            <p:ph type="title"/>
          </p:nvPr>
        </p:nvSpPr>
        <p:spPr>
          <a:xfrm>
            <a:off x="1242391" y="140237"/>
            <a:ext cx="10111410" cy="969484"/>
          </a:xfrm>
        </p:spPr>
        <p:txBody>
          <a:bodyPr/>
          <a:lstStyle/>
          <a:p>
            <a:r>
              <a:rPr lang="en-US" dirty="0">
                <a:solidFill>
                  <a:srgbClr val="C00000"/>
                </a:solidFill>
              </a:rPr>
              <a:t>Multi-Planar Array Concept</a:t>
            </a:r>
          </a:p>
        </p:txBody>
      </p:sp>
      <p:grpSp>
        <p:nvGrpSpPr>
          <p:cNvPr id="315" name="Group 314">
            <a:extLst>
              <a:ext uri="{FF2B5EF4-FFF2-40B4-BE49-F238E27FC236}">
                <a16:creationId xmlns:a16="http://schemas.microsoft.com/office/drawing/2014/main" id="{EE563F0E-D93F-499C-B91D-C0E8A9FDBDFD}"/>
              </a:ext>
            </a:extLst>
          </p:cNvPr>
          <p:cNvGrpSpPr/>
          <p:nvPr/>
        </p:nvGrpSpPr>
        <p:grpSpPr>
          <a:xfrm>
            <a:off x="5419842" y="2403512"/>
            <a:ext cx="5255562" cy="4149595"/>
            <a:chOff x="5734238" y="2860805"/>
            <a:chExt cx="4070567" cy="3323159"/>
          </a:xfrm>
        </p:grpSpPr>
        <p:grpSp>
          <p:nvGrpSpPr>
            <p:cNvPr id="122" name="Group 121">
              <a:extLst>
                <a:ext uri="{FF2B5EF4-FFF2-40B4-BE49-F238E27FC236}">
                  <a16:creationId xmlns:a16="http://schemas.microsoft.com/office/drawing/2014/main" id="{87C8317B-F090-417C-9CFA-0B626EF81366}"/>
                </a:ext>
              </a:extLst>
            </p:cNvPr>
            <p:cNvGrpSpPr/>
            <p:nvPr/>
          </p:nvGrpSpPr>
          <p:grpSpPr>
            <a:xfrm>
              <a:off x="5734238" y="2860805"/>
              <a:ext cx="4070567" cy="3323159"/>
              <a:chOff x="6500343" y="2405110"/>
              <a:chExt cx="3559981" cy="2955588"/>
            </a:xfrm>
          </p:grpSpPr>
          <p:cxnSp>
            <p:nvCxnSpPr>
              <p:cNvPr id="114" name="Straight Connector 113">
                <a:extLst>
                  <a:ext uri="{FF2B5EF4-FFF2-40B4-BE49-F238E27FC236}">
                    <a16:creationId xmlns:a16="http://schemas.microsoft.com/office/drawing/2014/main" id="{EA684604-CD29-4B71-94B6-D8E3F038CB96}"/>
                  </a:ext>
                </a:extLst>
              </p:cNvPr>
              <p:cNvCxnSpPr>
                <a:cxnSpLocks/>
              </p:cNvCxnSpPr>
              <p:nvPr/>
            </p:nvCxnSpPr>
            <p:spPr>
              <a:xfrm>
                <a:off x="7804404" y="2405110"/>
                <a:ext cx="0" cy="2955588"/>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BF33A52-901A-4D19-BE12-BB5BA75D350A}"/>
                  </a:ext>
                </a:extLst>
              </p:cNvPr>
              <p:cNvCxnSpPr>
                <a:cxnSpLocks/>
              </p:cNvCxnSpPr>
              <p:nvPr/>
            </p:nvCxnSpPr>
            <p:spPr>
              <a:xfrm flipH="1">
                <a:off x="6650058" y="3277166"/>
                <a:ext cx="2142744" cy="1245153"/>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C98802FA-3B4A-46C8-A76F-6CC86F99A685}"/>
                  </a:ext>
                </a:extLst>
              </p:cNvPr>
              <p:cNvCxnSpPr>
                <a:cxnSpLocks/>
              </p:cNvCxnSpPr>
              <p:nvPr/>
            </p:nvCxnSpPr>
            <p:spPr>
              <a:xfrm flipH="1" flipV="1">
                <a:off x="6500343" y="3090319"/>
                <a:ext cx="3559981" cy="2089282"/>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60" name="Group 159">
              <a:extLst>
                <a:ext uri="{FF2B5EF4-FFF2-40B4-BE49-F238E27FC236}">
                  <a16:creationId xmlns:a16="http://schemas.microsoft.com/office/drawing/2014/main" id="{BA2DB81B-30EB-459D-9D56-671F22952A54}"/>
                </a:ext>
              </a:extLst>
            </p:cNvPr>
            <p:cNvGrpSpPr/>
            <p:nvPr/>
          </p:nvGrpSpPr>
          <p:grpSpPr>
            <a:xfrm>
              <a:off x="6428698" y="3400704"/>
              <a:ext cx="1502973" cy="2062937"/>
              <a:chOff x="6541577" y="2543959"/>
              <a:chExt cx="1314450" cy="1834758"/>
            </a:xfrm>
          </p:grpSpPr>
          <p:grpSp>
            <p:nvGrpSpPr>
              <p:cNvPr id="138" name="Group 137">
                <a:extLst>
                  <a:ext uri="{FF2B5EF4-FFF2-40B4-BE49-F238E27FC236}">
                    <a16:creationId xmlns:a16="http://schemas.microsoft.com/office/drawing/2014/main" id="{4B8AF725-3403-44F5-946A-CE5A00FD4BBA}"/>
                  </a:ext>
                </a:extLst>
              </p:cNvPr>
              <p:cNvGrpSpPr/>
              <p:nvPr/>
            </p:nvGrpSpPr>
            <p:grpSpPr>
              <a:xfrm>
                <a:off x="6541577" y="2543959"/>
                <a:ext cx="1314450" cy="1834758"/>
                <a:chOff x="6541577" y="2543959"/>
                <a:chExt cx="1314450" cy="1834758"/>
              </a:xfrm>
            </p:grpSpPr>
            <p:cxnSp>
              <p:nvCxnSpPr>
                <p:cNvPr id="129" name="Straight Connector 128">
                  <a:extLst>
                    <a:ext uri="{FF2B5EF4-FFF2-40B4-BE49-F238E27FC236}">
                      <a16:creationId xmlns:a16="http://schemas.microsoft.com/office/drawing/2014/main" id="{8AC6890F-1B5D-4C09-A55B-774AA17A99CB}"/>
                    </a:ext>
                  </a:extLst>
                </p:cNvPr>
                <p:cNvCxnSpPr>
                  <a:cxnSpLocks/>
                </p:cNvCxnSpPr>
                <p:nvPr/>
              </p:nvCxnSpPr>
              <p:spPr>
                <a:xfrm>
                  <a:off x="6541577" y="3246872"/>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D4AD903-F3BA-4FBD-B143-AFA8CFA56FA7}"/>
                    </a:ext>
                  </a:extLst>
                </p:cNvPr>
                <p:cNvCxnSpPr>
                  <a:cxnSpLocks/>
                </p:cNvCxnSpPr>
                <p:nvPr/>
              </p:nvCxnSpPr>
              <p:spPr>
                <a:xfrm>
                  <a:off x="7856027" y="2543959"/>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C69162A-2658-4B81-8480-5D48336D67C5}"/>
                    </a:ext>
                  </a:extLst>
                </p:cNvPr>
                <p:cNvCxnSpPr>
                  <a:cxnSpLocks/>
                </p:cNvCxnSpPr>
                <p:nvPr/>
              </p:nvCxnSpPr>
              <p:spPr>
                <a:xfrm flipV="1">
                  <a:off x="6541577" y="2543959"/>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5E4B9CEF-524E-4047-8614-FF5EAB4BBF01}"/>
                    </a:ext>
                  </a:extLst>
                </p:cNvPr>
                <p:cNvCxnSpPr>
                  <a:cxnSpLocks/>
                </p:cNvCxnSpPr>
                <p:nvPr/>
              </p:nvCxnSpPr>
              <p:spPr>
                <a:xfrm flipV="1">
                  <a:off x="6541577" y="3675804"/>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9" name="Group 158">
                <a:extLst>
                  <a:ext uri="{FF2B5EF4-FFF2-40B4-BE49-F238E27FC236}">
                    <a16:creationId xmlns:a16="http://schemas.microsoft.com/office/drawing/2014/main" id="{837EB410-A095-4F30-BCD5-9908F270984E}"/>
                  </a:ext>
                </a:extLst>
              </p:cNvPr>
              <p:cNvGrpSpPr/>
              <p:nvPr/>
            </p:nvGrpSpPr>
            <p:grpSpPr>
              <a:xfrm>
                <a:off x="7635929" y="2627369"/>
                <a:ext cx="171663" cy="245863"/>
                <a:chOff x="8594852" y="3566565"/>
                <a:chExt cx="171663" cy="245863"/>
              </a:xfrm>
            </p:grpSpPr>
            <p:sp>
              <p:nvSpPr>
                <p:cNvPr id="147" name="Oval 146">
                  <a:extLst>
                    <a:ext uri="{FF2B5EF4-FFF2-40B4-BE49-F238E27FC236}">
                      <a16:creationId xmlns:a16="http://schemas.microsoft.com/office/drawing/2014/main" id="{148176E2-B44D-439B-8396-EFBAF5B81814}"/>
                    </a:ext>
                  </a:extLst>
                </p:cNvPr>
                <p:cNvSpPr/>
                <p:nvPr/>
              </p:nvSpPr>
              <p:spPr>
                <a:xfrm>
                  <a:off x="8699203" y="3638676"/>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0" name="Diamond 149">
                  <a:extLst>
                    <a:ext uri="{FF2B5EF4-FFF2-40B4-BE49-F238E27FC236}">
                      <a16:creationId xmlns:a16="http://schemas.microsoft.com/office/drawing/2014/main" id="{FB03CF75-CD60-47CE-B61A-FFFD375FF3E8}"/>
                    </a:ext>
                  </a:extLst>
                </p:cNvPr>
                <p:cNvSpPr/>
                <p:nvPr/>
              </p:nvSpPr>
              <p:spPr>
                <a:xfrm>
                  <a:off x="8629269" y="3709145"/>
                  <a:ext cx="34316" cy="3229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14C16B06-3324-458B-AB4F-73FE2F9EA333}"/>
                    </a:ext>
                  </a:extLst>
                </p:cNvPr>
                <p:cNvGrpSpPr/>
                <p:nvPr/>
              </p:nvGrpSpPr>
              <p:grpSpPr>
                <a:xfrm>
                  <a:off x="8594852" y="3566565"/>
                  <a:ext cx="171663" cy="245863"/>
                  <a:chOff x="6541577" y="2543959"/>
                  <a:chExt cx="1314450" cy="1834758"/>
                </a:xfrm>
              </p:grpSpPr>
              <p:cxnSp>
                <p:nvCxnSpPr>
                  <p:cNvPr id="154" name="Straight Connector 153">
                    <a:extLst>
                      <a:ext uri="{FF2B5EF4-FFF2-40B4-BE49-F238E27FC236}">
                        <a16:creationId xmlns:a16="http://schemas.microsoft.com/office/drawing/2014/main" id="{C369E44E-DF38-47D7-87A9-D81DA730A7AF}"/>
                      </a:ext>
                    </a:extLst>
                  </p:cNvPr>
                  <p:cNvCxnSpPr>
                    <a:cxnSpLocks/>
                  </p:cNvCxnSpPr>
                  <p:nvPr/>
                </p:nvCxnSpPr>
                <p:spPr>
                  <a:xfrm>
                    <a:off x="6541577" y="3246872"/>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F659FA77-387D-4C20-9683-A7583C86FCEE}"/>
                      </a:ext>
                    </a:extLst>
                  </p:cNvPr>
                  <p:cNvCxnSpPr>
                    <a:cxnSpLocks/>
                  </p:cNvCxnSpPr>
                  <p:nvPr/>
                </p:nvCxnSpPr>
                <p:spPr>
                  <a:xfrm>
                    <a:off x="7856027" y="2543959"/>
                    <a:ext cx="0" cy="11311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B3C73617-7FC9-428A-8A44-6943595442FF}"/>
                      </a:ext>
                    </a:extLst>
                  </p:cNvPr>
                  <p:cNvCxnSpPr>
                    <a:cxnSpLocks/>
                  </p:cNvCxnSpPr>
                  <p:nvPr/>
                </p:nvCxnSpPr>
                <p:spPr>
                  <a:xfrm flipV="1">
                    <a:off x="6541577" y="2543959"/>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01153E12-5DA8-47F6-B505-FC76CF450703}"/>
                      </a:ext>
                    </a:extLst>
                  </p:cNvPr>
                  <p:cNvCxnSpPr>
                    <a:cxnSpLocks/>
                  </p:cNvCxnSpPr>
                  <p:nvPr/>
                </p:nvCxnSpPr>
                <p:spPr>
                  <a:xfrm flipV="1">
                    <a:off x="6541577" y="3675804"/>
                    <a:ext cx="1314450" cy="702913"/>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grpSp>
          <p:nvGrpSpPr>
            <p:cNvPr id="161" name="Group 160">
              <a:extLst>
                <a:ext uri="{FF2B5EF4-FFF2-40B4-BE49-F238E27FC236}">
                  <a16:creationId xmlns:a16="http://schemas.microsoft.com/office/drawing/2014/main" id="{22E28FD9-F999-4DBE-8916-E4BDF47AC1AF}"/>
                </a:ext>
              </a:extLst>
            </p:cNvPr>
            <p:cNvGrpSpPr/>
            <p:nvPr/>
          </p:nvGrpSpPr>
          <p:grpSpPr>
            <a:xfrm>
              <a:off x="6156325" y="3255919"/>
              <a:ext cx="1502973" cy="2062937"/>
              <a:chOff x="6541577" y="2543959"/>
              <a:chExt cx="1314450" cy="1834758"/>
            </a:xfrm>
          </p:grpSpPr>
          <p:grpSp>
            <p:nvGrpSpPr>
              <p:cNvPr id="162" name="Group 161">
                <a:extLst>
                  <a:ext uri="{FF2B5EF4-FFF2-40B4-BE49-F238E27FC236}">
                    <a16:creationId xmlns:a16="http://schemas.microsoft.com/office/drawing/2014/main" id="{D2AB3715-505E-454C-9A09-669DDF97667E}"/>
                  </a:ext>
                </a:extLst>
              </p:cNvPr>
              <p:cNvGrpSpPr/>
              <p:nvPr/>
            </p:nvGrpSpPr>
            <p:grpSpPr>
              <a:xfrm>
                <a:off x="6541577" y="2543959"/>
                <a:ext cx="1314450" cy="1834758"/>
                <a:chOff x="6541577" y="2543959"/>
                <a:chExt cx="1314450" cy="1834758"/>
              </a:xfrm>
            </p:grpSpPr>
            <p:cxnSp>
              <p:nvCxnSpPr>
                <p:cNvPr id="171" name="Straight Connector 170">
                  <a:extLst>
                    <a:ext uri="{FF2B5EF4-FFF2-40B4-BE49-F238E27FC236}">
                      <a16:creationId xmlns:a16="http://schemas.microsoft.com/office/drawing/2014/main" id="{DB9EEFC3-66C7-4409-9833-1E025911E512}"/>
                    </a:ext>
                  </a:extLst>
                </p:cNvPr>
                <p:cNvCxnSpPr>
                  <a:cxnSpLocks/>
                </p:cNvCxnSpPr>
                <p:nvPr/>
              </p:nvCxnSpPr>
              <p:spPr>
                <a:xfrm>
                  <a:off x="6541577" y="3246872"/>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111835E5-F1A5-4C4A-9589-F9194F18DA2D}"/>
                    </a:ext>
                  </a:extLst>
                </p:cNvPr>
                <p:cNvCxnSpPr>
                  <a:cxnSpLocks/>
                </p:cNvCxnSpPr>
                <p:nvPr/>
              </p:nvCxnSpPr>
              <p:spPr>
                <a:xfrm>
                  <a:off x="7856027" y="2543959"/>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E429AF4B-96B0-402B-B1AB-18D2B07553D5}"/>
                    </a:ext>
                  </a:extLst>
                </p:cNvPr>
                <p:cNvCxnSpPr>
                  <a:cxnSpLocks/>
                </p:cNvCxnSpPr>
                <p:nvPr/>
              </p:nvCxnSpPr>
              <p:spPr>
                <a:xfrm flipV="1">
                  <a:off x="6541577" y="2543959"/>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4ADE4E0B-720A-4363-A3A4-C315623EACE8}"/>
                    </a:ext>
                  </a:extLst>
                </p:cNvPr>
                <p:cNvCxnSpPr>
                  <a:cxnSpLocks/>
                </p:cNvCxnSpPr>
                <p:nvPr/>
              </p:nvCxnSpPr>
              <p:spPr>
                <a:xfrm flipV="1">
                  <a:off x="6541577" y="3675804"/>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3" name="Group 162">
                <a:extLst>
                  <a:ext uri="{FF2B5EF4-FFF2-40B4-BE49-F238E27FC236}">
                    <a16:creationId xmlns:a16="http://schemas.microsoft.com/office/drawing/2014/main" id="{A182DE70-99E9-4F2D-9984-EE93A39F559A}"/>
                  </a:ext>
                </a:extLst>
              </p:cNvPr>
              <p:cNvGrpSpPr/>
              <p:nvPr/>
            </p:nvGrpSpPr>
            <p:grpSpPr>
              <a:xfrm>
                <a:off x="7555995" y="3001904"/>
                <a:ext cx="171665" cy="245863"/>
                <a:chOff x="8514918" y="3941100"/>
                <a:chExt cx="171665" cy="245863"/>
              </a:xfrm>
            </p:grpSpPr>
            <p:sp>
              <p:nvSpPr>
                <p:cNvPr id="164" name="Oval 163">
                  <a:extLst>
                    <a:ext uri="{FF2B5EF4-FFF2-40B4-BE49-F238E27FC236}">
                      <a16:creationId xmlns:a16="http://schemas.microsoft.com/office/drawing/2014/main" id="{7F9BD753-3FB4-488E-AB9A-A7760FAFCE0C}"/>
                    </a:ext>
                  </a:extLst>
                </p:cNvPr>
                <p:cNvSpPr/>
                <p:nvPr/>
              </p:nvSpPr>
              <p:spPr>
                <a:xfrm>
                  <a:off x="8619268" y="4013210"/>
                  <a:ext cx="34316" cy="32292"/>
                </a:xfrm>
                <a:prstGeom prst="ellipse">
                  <a:avLst/>
                </a:prstGeom>
                <a:solidFill>
                  <a:scrgbClr r="0" g="0" b="0">
                    <a:alpha val="25000"/>
                  </a:scrgbClr>
                </a:solidFill>
                <a:ln>
                  <a:solidFill>
                    <a:schemeClr val="tx1">
                      <a:alpha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Diamond 164">
                  <a:extLst>
                    <a:ext uri="{FF2B5EF4-FFF2-40B4-BE49-F238E27FC236}">
                      <a16:creationId xmlns:a16="http://schemas.microsoft.com/office/drawing/2014/main" id="{0FA83FD0-9D6B-4BCF-BD63-5D7A8C20E624}"/>
                    </a:ext>
                  </a:extLst>
                </p:cNvPr>
                <p:cNvSpPr/>
                <p:nvPr/>
              </p:nvSpPr>
              <p:spPr>
                <a:xfrm>
                  <a:off x="8549334" y="4083679"/>
                  <a:ext cx="34316" cy="32292"/>
                </a:xfrm>
                <a:prstGeom prst="diamond">
                  <a:avLst/>
                </a:prstGeom>
                <a:solidFill>
                  <a:scrgbClr r="0" g="0" b="0">
                    <a:alpha val="25000"/>
                  </a:scrgbClr>
                </a:solidFill>
                <a:ln>
                  <a:solidFill>
                    <a:schemeClr val="tx1">
                      <a:alpha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82886124-E19B-4057-B8C0-4C9FFB80CA54}"/>
                    </a:ext>
                  </a:extLst>
                </p:cNvPr>
                <p:cNvGrpSpPr/>
                <p:nvPr/>
              </p:nvGrpSpPr>
              <p:grpSpPr>
                <a:xfrm>
                  <a:off x="8514918" y="3941100"/>
                  <a:ext cx="171665" cy="245863"/>
                  <a:chOff x="5929495" y="5338929"/>
                  <a:chExt cx="1314462" cy="1834758"/>
                </a:xfrm>
              </p:grpSpPr>
              <p:cxnSp>
                <p:nvCxnSpPr>
                  <p:cNvPr id="167" name="Straight Connector 166">
                    <a:extLst>
                      <a:ext uri="{FF2B5EF4-FFF2-40B4-BE49-F238E27FC236}">
                        <a16:creationId xmlns:a16="http://schemas.microsoft.com/office/drawing/2014/main" id="{CC34BCEA-3E9E-4D8B-9C09-D888A318BB58}"/>
                      </a:ext>
                    </a:extLst>
                  </p:cNvPr>
                  <p:cNvCxnSpPr>
                    <a:cxnSpLocks/>
                  </p:cNvCxnSpPr>
                  <p:nvPr/>
                </p:nvCxnSpPr>
                <p:spPr>
                  <a:xfrm>
                    <a:off x="5929495" y="6041840"/>
                    <a:ext cx="0" cy="1131108"/>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CE4EF863-D47B-4530-91A3-15A6B7503BB2}"/>
                      </a:ext>
                    </a:extLst>
                  </p:cNvPr>
                  <p:cNvCxnSpPr>
                    <a:cxnSpLocks/>
                  </p:cNvCxnSpPr>
                  <p:nvPr/>
                </p:nvCxnSpPr>
                <p:spPr>
                  <a:xfrm>
                    <a:off x="7243941" y="5338929"/>
                    <a:ext cx="0" cy="1131108"/>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F017E9BE-1A8A-4796-B286-C4CF2C84A503}"/>
                      </a:ext>
                    </a:extLst>
                  </p:cNvPr>
                  <p:cNvCxnSpPr>
                    <a:cxnSpLocks/>
                  </p:cNvCxnSpPr>
                  <p:nvPr/>
                </p:nvCxnSpPr>
                <p:spPr>
                  <a:xfrm flipV="1">
                    <a:off x="5929495" y="5338929"/>
                    <a:ext cx="1314452"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94C96AE9-EB0C-441E-BA6C-2CE0DE5E6D88}"/>
                      </a:ext>
                    </a:extLst>
                  </p:cNvPr>
                  <p:cNvCxnSpPr>
                    <a:cxnSpLocks/>
                  </p:cNvCxnSpPr>
                  <p:nvPr/>
                </p:nvCxnSpPr>
                <p:spPr>
                  <a:xfrm flipV="1">
                    <a:off x="5929507" y="6470776"/>
                    <a:ext cx="1314450"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grpSp>
          <p:nvGrpSpPr>
            <p:cNvPr id="175" name="Group 174">
              <a:extLst>
                <a:ext uri="{FF2B5EF4-FFF2-40B4-BE49-F238E27FC236}">
                  <a16:creationId xmlns:a16="http://schemas.microsoft.com/office/drawing/2014/main" id="{39639361-E96C-4472-8201-8F4185E7F83C}"/>
                </a:ext>
              </a:extLst>
            </p:cNvPr>
            <p:cNvGrpSpPr/>
            <p:nvPr/>
          </p:nvGrpSpPr>
          <p:grpSpPr>
            <a:xfrm>
              <a:off x="5781862" y="2968695"/>
              <a:ext cx="1502973" cy="2062937"/>
              <a:chOff x="6541577" y="2543959"/>
              <a:chExt cx="1314450" cy="1834758"/>
            </a:xfrm>
          </p:grpSpPr>
          <p:grpSp>
            <p:nvGrpSpPr>
              <p:cNvPr id="176" name="Group 175">
                <a:extLst>
                  <a:ext uri="{FF2B5EF4-FFF2-40B4-BE49-F238E27FC236}">
                    <a16:creationId xmlns:a16="http://schemas.microsoft.com/office/drawing/2014/main" id="{E1E0F2A1-2452-4C4C-ACA5-0E08FF207CD9}"/>
                  </a:ext>
                </a:extLst>
              </p:cNvPr>
              <p:cNvGrpSpPr/>
              <p:nvPr/>
            </p:nvGrpSpPr>
            <p:grpSpPr>
              <a:xfrm>
                <a:off x="6541577" y="2543959"/>
                <a:ext cx="1314450" cy="1834758"/>
                <a:chOff x="6541577" y="2543959"/>
                <a:chExt cx="1314450" cy="1834758"/>
              </a:xfrm>
            </p:grpSpPr>
            <p:cxnSp>
              <p:nvCxnSpPr>
                <p:cNvPr id="185" name="Straight Connector 184">
                  <a:extLst>
                    <a:ext uri="{FF2B5EF4-FFF2-40B4-BE49-F238E27FC236}">
                      <a16:creationId xmlns:a16="http://schemas.microsoft.com/office/drawing/2014/main" id="{23F46351-0BAD-46CE-BFC2-2B1F9F9A21DA}"/>
                    </a:ext>
                  </a:extLst>
                </p:cNvPr>
                <p:cNvCxnSpPr>
                  <a:cxnSpLocks/>
                </p:cNvCxnSpPr>
                <p:nvPr/>
              </p:nvCxnSpPr>
              <p:spPr>
                <a:xfrm>
                  <a:off x="6541577" y="3246872"/>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4030C94-4739-44BA-A766-CEC083DCC8A3}"/>
                    </a:ext>
                  </a:extLst>
                </p:cNvPr>
                <p:cNvCxnSpPr>
                  <a:cxnSpLocks/>
                </p:cNvCxnSpPr>
                <p:nvPr/>
              </p:nvCxnSpPr>
              <p:spPr>
                <a:xfrm>
                  <a:off x="7856027" y="2543959"/>
                  <a:ext cx="0" cy="11311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DE650DAF-C600-415C-B58C-77CEB702A7F7}"/>
                    </a:ext>
                  </a:extLst>
                </p:cNvPr>
                <p:cNvCxnSpPr>
                  <a:cxnSpLocks/>
                </p:cNvCxnSpPr>
                <p:nvPr/>
              </p:nvCxnSpPr>
              <p:spPr>
                <a:xfrm flipV="1">
                  <a:off x="6541577" y="2543959"/>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82997D48-9584-4616-85CB-D213E82C2007}"/>
                    </a:ext>
                  </a:extLst>
                </p:cNvPr>
                <p:cNvCxnSpPr>
                  <a:cxnSpLocks/>
                </p:cNvCxnSpPr>
                <p:nvPr/>
              </p:nvCxnSpPr>
              <p:spPr>
                <a:xfrm flipV="1">
                  <a:off x="6541577" y="3675804"/>
                  <a:ext cx="1314450" cy="702913"/>
                </a:xfrm>
                <a:prstGeom prst="line">
                  <a:avLst/>
                </a:prstGeom>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7" name="Group 176">
                <a:extLst>
                  <a:ext uri="{FF2B5EF4-FFF2-40B4-BE49-F238E27FC236}">
                    <a16:creationId xmlns:a16="http://schemas.microsoft.com/office/drawing/2014/main" id="{D72DD42C-61D8-4489-A0C5-1BFA65C4FC66}"/>
                  </a:ext>
                </a:extLst>
              </p:cNvPr>
              <p:cNvGrpSpPr/>
              <p:nvPr/>
            </p:nvGrpSpPr>
            <p:grpSpPr>
              <a:xfrm>
                <a:off x="6630841" y="3418975"/>
                <a:ext cx="171664" cy="245865"/>
                <a:chOff x="7589764" y="4358171"/>
                <a:chExt cx="171664" cy="245865"/>
              </a:xfrm>
            </p:grpSpPr>
            <p:sp>
              <p:nvSpPr>
                <p:cNvPr id="178" name="Oval 177">
                  <a:extLst>
                    <a:ext uri="{FF2B5EF4-FFF2-40B4-BE49-F238E27FC236}">
                      <a16:creationId xmlns:a16="http://schemas.microsoft.com/office/drawing/2014/main" id="{931E94AA-4960-48AA-96CC-9AC03381670F}"/>
                    </a:ext>
                  </a:extLst>
                </p:cNvPr>
                <p:cNvSpPr/>
                <p:nvPr/>
              </p:nvSpPr>
              <p:spPr>
                <a:xfrm>
                  <a:off x="7694116" y="4430282"/>
                  <a:ext cx="34316" cy="32292"/>
                </a:xfrm>
                <a:prstGeom prst="ellipse">
                  <a:avLst/>
                </a:prstGeom>
                <a:solidFill>
                  <a:scrgbClr r="0" g="0" b="0">
                    <a:alpha val="25000"/>
                  </a:scrgbClr>
                </a:solidFill>
                <a:ln>
                  <a:solidFill>
                    <a:schemeClr val="tx1">
                      <a:alpha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Diamond 178">
                  <a:extLst>
                    <a:ext uri="{FF2B5EF4-FFF2-40B4-BE49-F238E27FC236}">
                      <a16:creationId xmlns:a16="http://schemas.microsoft.com/office/drawing/2014/main" id="{F978E956-6DB5-4E87-B792-3CC32EAB7D8C}"/>
                    </a:ext>
                  </a:extLst>
                </p:cNvPr>
                <p:cNvSpPr/>
                <p:nvPr/>
              </p:nvSpPr>
              <p:spPr>
                <a:xfrm>
                  <a:off x="7624181" y="4500751"/>
                  <a:ext cx="34316" cy="32292"/>
                </a:xfrm>
                <a:prstGeom prst="diamond">
                  <a:avLst/>
                </a:prstGeom>
                <a:solidFill>
                  <a:scrgbClr r="0" g="0" b="0">
                    <a:alpha val="25000"/>
                  </a:scrgbClr>
                </a:solidFill>
                <a:ln>
                  <a:solidFill>
                    <a:schemeClr val="tx1">
                      <a:alpha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51FA6BB0-9475-4A18-B093-B032E65778F8}"/>
                    </a:ext>
                  </a:extLst>
                </p:cNvPr>
                <p:cNvGrpSpPr/>
                <p:nvPr/>
              </p:nvGrpSpPr>
              <p:grpSpPr>
                <a:xfrm>
                  <a:off x="7589764" y="4358171"/>
                  <a:ext cx="171664" cy="245865"/>
                  <a:chOff x="-1154535" y="8451328"/>
                  <a:chExt cx="1314454" cy="1834771"/>
                </a:xfrm>
              </p:grpSpPr>
              <p:cxnSp>
                <p:nvCxnSpPr>
                  <p:cNvPr id="181" name="Straight Connector 180">
                    <a:extLst>
                      <a:ext uri="{FF2B5EF4-FFF2-40B4-BE49-F238E27FC236}">
                        <a16:creationId xmlns:a16="http://schemas.microsoft.com/office/drawing/2014/main" id="{46155341-C69C-4553-90C3-906209A1ED84}"/>
                      </a:ext>
                    </a:extLst>
                  </p:cNvPr>
                  <p:cNvCxnSpPr>
                    <a:cxnSpLocks/>
                  </p:cNvCxnSpPr>
                  <p:nvPr/>
                </p:nvCxnSpPr>
                <p:spPr>
                  <a:xfrm>
                    <a:off x="-1154530" y="9154238"/>
                    <a:ext cx="0" cy="11311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81BF12E3-FC36-4D47-A761-288B2E843B89}"/>
                      </a:ext>
                    </a:extLst>
                  </p:cNvPr>
                  <p:cNvCxnSpPr>
                    <a:cxnSpLocks/>
                  </p:cNvCxnSpPr>
                  <p:nvPr/>
                </p:nvCxnSpPr>
                <p:spPr>
                  <a:xfrm>
                    <a:off x="159919" y="8451328"/>
                    <a:ext cx="0" cy="11311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32D6836E-B182-45CC-8512-2A44C8D33447}"/>
                      </a:ext>
                    </a:extLst>
                  </p:cNvPr>
                  <p:cNvCxnSpPr>
                    <a:cxnSpLocks/>
                  </p:cNvCxnSpPr>
                  <p:nvPr/>
                </p:nvCxnSpPr>
                <p:spPr>
                  <a:xfrm flipV="1">
                    <a:off x="-1154530" y="8451328"/>
                    <a:ext cx="1314449" cy="702910"/>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08B69AF0-3103-4C91-9389-99CFA838620D}"/>
                      </a:ext>
                    </a:extLst>
                  </p:cNvPr>
                  <p:cNvCxnSpPr>
                    <a:cxnSpLocks/>
                  </p:cNvCxnSpPr>
                  <p:nvPr/>
                </p:nvCxnSpPr>
                <p:spPr>
                  <a:xfrm flipV="1">
                    <a:off x="-1154535" y="9583188"/>
                    <a:ext cx="1314450" cy="702911"/>
                  </a:xfrm>
                  <a:prstGeom prst="line">
                    <a:avLst/>
                  </a:prstGeom>
                  <a:solidFill>
                    <a:scrgbClr r="0" g="0" b="0">
                      <a:alpha val="25000"/>
                    </a:scrgbClr>
                  </a:solidFill>
                  <a:ln w="19050">
                    <a:solidFill>
                      <a:schemeClr val="tx1">
                        <a:alpha val="2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sp>
          <p:nvSpPr>
            <p:cNvPr id="190" name="Oval 189">
              <a:extLst>
                <a:ext uri="{FF2B5EF4-FFF2-40B4-BE49-F238E27FC236}">
                  <a16:creationId xmlns:a16="http://schemas.microsoft.com/office/drawing/2014/main" id="{134CE0B1-775B-4D0F-9335-8232C636DE0E}"/>
                </a:ext>
              </a:extLst>
            </p:cNvPr>
            <p:cNvSpPr/>
            <p:nvPr/>
          </p:nvSpPr>
          <p:spPr>
            <a:xfrm>
              <a:off x="8914794" y="5156375"/>
              <a:ext cx="83110" cy="752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7D4E6948-FE6E-4FAE-B67D-1B7C2C5D8F67}"/>
                </a:ext>
              </a:extLst>
            </p:cNvPr>
            <p:cNvCxnSpPr>
              <a:cxnSpLocks/>
              <a:stCxn id="150" idx="3"/>
              <a:endCxn id="190" idx="1"/>
            </p:cNvCxnSpPr>
            <p:nvPr/>
          </p:nvCxnSpPr>
          <p:spPr>
            <a:xfrm>
              <a:off x="7758596" y="3672953"/>
              <a:ext cx="1168369" cy="149444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2" name="Straight Arrow Connector 191">
              <a:extLst>
                <a:ext uri="{FF2B5EF4-FFF2-40B4-BE49-F238E27FC236}">
                  <a16:creationId xmlns:a16="http://schemas.microsoft.com/office/drawing/2014/main" id="{667118F9-4E15-4C55-9769-15882D923832}"/>
                </a:ext>
              </a:extLst>
            </p:cNvPr>
            <p:cNvCxnSpPr>
              <a:cxnSpLocks/>
              <a:stCxn id="190" idx="1"/>
              <a:endCxn id="147" idx="6"/>
            </p:cNvCxnSpPr>
            <p:nvPr/>
          </p:nvCxnSpPr>
          <p:spPr>
            <a:xfrm flipH="1" flipV="1">
              <a:off x="7838560" y="3593720"/>
              <a:ext cx="1088404" cy="15736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313" name="Content Placeholder 2">
                <a:extLst>
                  <a:ext uri="{FF2B5EF4-FFF2-40B4-BE49-F238E27FC236}">
                    <a16:creationId xmlns:a16="http://schemas.microsoft.com/office/drawing/2014/main" id="{E11942DD-A528-41CB-BBAF-430A19BF47CA}"/>
                  </a:ext>
                </a:extLst>
              </p:cNvPr>
              <p:cNvSpPr txBox="1">
                <a:spLocks/>
              </p:cNvSpPr>
              <p:nvPr/>
            </p:nvSpPr>
            <p:spPr>
              <a:xfrm>
                <a:off x="339016" y="1331708"/>
                <a:ext cx="4580820" cy="913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2-D Multi-Linear Case:</a:t>
                </a:r>
              </a:p>
              <a:p>
                <a:r>
                  <a:rPr lang="en-US" sz="2400" dirty="0"/>
                  <a:t>Captures along different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ℓ</m:t>
                        </m:r>
                      </m:sub>
                    </m:sSub>
                  </m:oMath>
                </a14:m>
                <a:r>
                  <a:rPr lang="en-US" sz="2400" dirty="0"/>
                  <a:t> lines</a:t>
                </a:r>
              </a:p>
              <a:p>
                <a:pPr marL="0" indent="0">
                  <a:buNone/>
                </a:pPr>
                <a:endParaRPr lang="en-US" sz="2400" dirty="0"/>
              </a:p>
            </p:txBody>
          </p:sp>
        </mc:Choice>
        <mc:Fallback xmlns="">
          <p:sp>
            <p:nvSpPr>
              <p:cNvPr id="313" name="Content Placeholder 2">
                <a:extLst>
                  <a:ext uri="{FF2B5EF4-FFF2-40B4-BE49-F238E27FC236}">
                    <a16:creationId xmlns:a16="http://schemas.microsoft.com/office/drawing/2014/main" id="{E11942DD-A528-41CB-BBAF-430A19BF47CA}"/>
                  </a:ext>
                </a:extLst>
              </p:cNvPr>
              <p:cNvSpPr txBox="1">
                <a:spLocks noRot="1" noChangeAspect="1" noMove="1" noResize="1" noEditPoints="1" noAdjustHandles="1" noChangeArrowheads="1" noChangeShapeType="1" noTextEdit="1"/>
              </p:cNvSpPr>
              <p:nvPr/>
            </p:nvSpPr>
            <p:spPr>
              <a:xfrm>
                <a:off x="339016" y="1331708"/>
                <a:ext cx="4580820" cy="913559"/>
              </a:xfrm>
              <a:prstGeom prst="rect">
                <a:avLst/>
              </a:prstGeom>
              <a:blipFill>
                <a:blip r:embed="rId3"/>
                <a:stretch>
                  <a:fillRect l="-2130" t="-9333" b="-1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Content Placeholder 2">
                <a:extLst>
                  <a:ext uri="{FF2B5EF4-FFF2-40B4-BE49-F238E27FC236}">
                    <a16:creationId xmlns:a16="http://schemas.microsoft.com/office/drawing/2014/main" id="{235B86E5-E229-4F03-A1F6-C14BC7225902}"/>
                  </a:ext>
                </a:extLst>
              </p:cNvPr>
              <p:cNvSpPr txBox="1">
                <a:spLocks/>
              </p:cNvSpPr>
              <p:nvPr/>
            </p:nvSpPr>
            <p:spPr>
              <a:xfrm>
                <a:off x="5424126" y="1326055"/>
                <a:ext cx="5203231" cy="1076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3-D Multi-Planar Case:</a:t>
                </a:r>
              </a:p>
              <a:p>
                <a:r>
                  <a:rPr lang="en-US" sz="2400" dirty="0"/>
                  <a:t>Captures along different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ℓ</m:t>
                        </m:r>
                      </m:sub>
                    </m:sSub>
                  </m:oMath>
                </a14:m>
                <a:r>
                  <a:rPr lang="en-US" sz="2400" dirty="0"/>
                  <a:t> planes</a:t>
                </a:r>
              </a:p>
              <a:p>
                <a:pPr marL="0" indent="0">
                  <a:buNone/>
                </a:pPr>
                <a:endParaRPr lang="en-US" sz="2400" dirty="0"/>
              </a:p>
            </p:txBody>
          </p:sp>
        </mc:Choice>
        <mc:Fallback xmlns="">
          <p:sp>
            <p:nvSpPr>
              <p:cNvPr id="314" name="Content Placeholder 2">
                <a:extLst>
                  <a:ext uri="{FF2B5EF4-FFF2-40B4-BE49-F238E27FC236}">
                    <a16:creationId xmlns:a16="http://schemas.microsoft.com/office/drawing/2014/main" id="{235B86E5-E229-4F03-A1F6-C14BC7225902}"/>
                  </a:ext>
                </a:extLst>
              </p:cNvPr>
              <p:cNvSpPr txBox="1">
                <a:spLocks noRot="1" noChangeAspect="1" noMove="1" noResize="1" noEditPoints="1" noAdjustHandles="1" noChangeArrowheads="1" noChangeShapeType="1" noTextEdit="1"/>
              </p:cNvSpPr>
              <p:nvPr/>
            </p:nvSpPr>
            <p:spPr>
              <a:xfrm>
                <a:off x="5424126" y="1326055"/>
                <a:ext cx="5203231" cy="1076201"/>
              </a:xfrm>
              <a:prstGeom prst="rect">
                <a:avLst/>
              </a:prstGeom>
              <a:blipFill>
                <a:blip r:embed="rId4"/>
                <a:stretch>
                  <a:fillRect l="-1876" t="-7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 name="TextBox 316">
                <a:extLst>
                  <a:ext uri="{FF2B5EF4-FFF2-40B4-BE49-F238E27FC236}">
                    <a16:creationId xmlns:a16="http://schemas.microsoft.com/office/drawing/2014/main" id="{FD7557F8-8028-460D-99F8-174D31DB4F77}"/>
                  </a:ext>
                </a:extLst>
              </p:cNvPr>
              <p:cNvSpPr txBox="1"/>
              <p:nvPr/>
            </p:nvSpPr>
            <p:spPr>
              <a:xfrm>
                <a:off x="8732391" y="33582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17" name="TextBox 316">
                <a:extLst>
                  <a:ext uri="{FF2B5EF4-FFF2-40B4-BE49-F238E27FC236}">
                    <a16:creationId xmlns:a16="http://schemas.microsoft.com/office/drawing/2014/main" id="{FD7557F8-8028-460D-99F8-174D31DB4F77}"/>
                  </a:ext>
                </a:extLst>
              </p:cNvPr>
              <p:cNvSpPr txBox="1">
                <a:spLocks noRot="1" noChangeAspect="1" noMove="1" noResize="1" noEditPoints="1" noAdjustHandles="1" noChangeArrowheads="1" noChangeShapeType="1" noTextEdit="1"/>
              </p:cNvSpPr>
              <p:nvPr/>
            </p:nvSpPr>
            <p:spPr>
              <a:xfrm>
                <a:off x="8732391" y="3358200"/>
                <a:ext cx="183320" cy="276999"/>
              </a:xfrm>
              <a:prstGeom prst="rect">
                <a:avLst/>
              </a:prstGeom>
              <a:blipFill>
                <a:blip r:embed="rId5"/>
                <a:stretch>
                  <a:fillRect l="-19355"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EB5411ED-D5A7-4FC4-BBCB-98C2B5F80DC8}"/>
                  </a:ext>
                </a:extLst>
              </p:cNvPr>
              <p:cNvSpPr txBox="1"/>
              <p:nvPr/>
            </p:nvSpPr>
            <p:spPr>
              <a:xfrm>
                <a:off x="7158295" y="218734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18" name="TextBox 317">
                <a:extLst>
                  <a:ext uri="{FF2B5EF4-FFF2-40B4-BE49-F238E27FC236}">
                    <a16:creationId xmlns:a16="http://schemas.microsoft.com/office/drawing/2014/main" id="{EB5411ED-D5A7-4FC4-BBCB-98C2B5F80DC8}"/>
                  </a:ext>
                </a:extLst>
              </p:cNvPr>
              <p:cNvSpPr txBox="1">
                <a:spLocks noRot="1" noChangeAspect="1" noMove="1" noResize="1" noEditPoints="1" noAdjustHandles="1" noChangeArrowheads="1" noChangeShapeType="1" noTextEdit="1"/>
              </p:cNvSpPr>
              <p:nvPr/>
            </p:nvSpPr>
            <p:spPr>
              <a:xfrm>
                <a:off x="7158295" y="2187345"/>
                <a:ext cx="186718" cy="276999"/>
              </a:xfrm>
              <a:prstGeom prst="rect">
                <a:avLst/>
              </a:prstGeom>
              <a:blipFill>
                <a:blip r:embed="rId6"/>
                <a:stretch>
                  <a:fillRect l="-32258" r="-2580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9" name="TextBox 318">
                <a:extLst>
                  <a:ext uri="{FF2B5EF4-FFF2-40B4-BE49-F238E27FC236}">
                    <a16:creationId xmlns:a16="http://schemas.microsoft.com/office/drawing/2014/main" id="{C48BD217-EF14-496C-9303-F96A9F6A3998}"/>
                  </a:ext>
                </a:extLst>
              </p:cNvPr>
              <p:cNvSpPr txBox="1"/>
              <p:nvPr/>
            </p:nvSpPr>
            <p:spPr>
              <a:xfrm>
                <a:off x="10675177" y="6046046"/>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319" name="TextBox 318">
                <a:extLst>
                  <a:ext uri="{FF2B5EF4-FFF2-40B4-BE49-F238E27FC236}">
                    <a16:creationId xmlns:a16="http://schemas.microsoft.com/office/drawing/2014/main" id="{C48BD217-EF14-496C-9303-F96A9F6A3998}"/>
                  </a:ext>
                </a:extLst>
              </p:cNvPr>
              <p:cNvSpPr txBox="1">
                <a:spLocks noRot="1" noChangeAspect="1" noMove="1" noResize="1" noEditPoints="1" noAdjustHandles="1" noChangeArrowheads="1" noChangeShapeType="1" noTextEdit="1"/>
              </p:cNvSpPr>
              <p:nvPr/>
            </p:nvSpPr>
            <p:spPr>
              <a:xfrm>
                <a:off x="10675177" y="6046046"/>
                <a:ext cx="169084"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46BEBA36-92D6-44C1-85AA-34FF50173FD8}"/>
                  </a:ext>
                </a:extLst>
              </p:cNvPr>
              <p:cNvSpPr txBox="1"/>
              <p:nvPr/>
            </p:nvSpPr>
            <p:spPr>
              <a:xfrm>
                <a:off x="6168326" y="5590626"/>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ℓ</m:t>
                          </m:r>
                        </m:sub>
                      </m:sSub>
                    </m:oMath>
                  </m:oMathPara>
                </a14:m>
                <a:endParaRPr lang="en-US" b="0" dirty="0"/>
              </a:p>
            </p:txBody>
          </p:sp>
        </mc:Choice>
        <mc:Fallback xmlns="">
          <p:sp>
            <p:nvSpPr>
              <p:cNvPr id="322" name="TextBox 321">
                <a:extLst>
                  <a:ext uri="{FF2B5EF4-FFF2-40B4-BE49-F238E27FC236}">
                    <a16:creationId xmlns:a16="http://schemas.microsoft.com/office/drawing/2014/main" id="{46BEBA36-92D6-44C1-85AA-34FF50173FD8}"/>
                  </a:ext>
                </a:extLst>
              </p:cNvPr>
              <p:cNvSpPr txBox="1">
                <a:spLocks noRot="1" noChangeAspect="1" noMove="1" noResize="1" noEditPoints="1" noAdjustHandles="1" noChangeArrowheads="1" noChangeShapeType="1" noTextEdit="1"/>
              </p:cNvSpPr>
              <p:nvPr/>
            </p:nvSpPr>
            <p:spPr>
              <a:xfrm>
                <a:off x="6168326" y="5590626"/>
                <a:ext cx="255583" cy="276999"/>
              </a:xfrm>
              <a:prstGeom prst="rect">
                <a:avLst/>
              </a:prstGeom>
              <a:blipFill>
                <a:blip r:embed="rId8"/>
                <a:stretch>
                  <a:fillRect l="-14286" r="-9524" b="-17391"/>
                </a:stretch>
              </a:blipFill>
            </p:spPr>
            <p:txBody>
              <a:bodyPr/>
              <a:lstStyle/>
              <a:p>
                <a:r>
                  <a:rPr lang="en-US">
                    <a:noFill/>
                  </a:rPr>
                  <a:t> </a:t>
                </a:r>
              </a:p>
            </p:txBody>
          </p:sp>
        </mc:Fallback>
      </mc:AlternateContent>
      <p:grpSp>
        <p:nvGrpSpPr>
          <p:cNvPr id="330" name="Group 329">
            <a:extLst>
              <a:ext uri="{FF2B5EF4-FFF2-40B4-BE49-F238E27FC236}">
                <a16:creationId xmlns:a16="http://schemas.microsoft.com/office/drawing/2014/main" id="{7F1463ED-05F9-4ECA-BE3A-A3253FF9F003}"/>
              </a:ext>
            </a:extLst>
          </p:cNvPr>
          <p:cNvGrpSpPr/>
          <p:nvPr/>
        </p:nvGrpSpPr>
        <p:grpSpPr>
          <a:xfrm>
            <a:off x="5556200" y="2430196"/>
            <a:ext cx="421926" cy="462494"/>
            <a:chOff x="4425062" y="6198560"/>
            <a:chExt cx="421926" cy="462494"/>
          </a:xfrm>
        </p:grpSpPr>
        <p:sp>
          <p:nvSpPr>
            <p:cNvPr id="331" name="Oval 330">
              <a:extLst>
                <a:ext uri="{FF2B5EF4-FFF2-40B4-BE49-F238E27FC236}">
                  <a16:creationId xmlns:a16="http://schemas.microsoft.com/office/drawing/2014/main" id="{EA77126C-3630-41AD-8424-8BB49E12DCFB}"/>
                </a:ext>
              </a:extLst>
            </p:cNvPr>
            <p:cNvSpPr/>
            <p:nvPr/>
          </p:nvSpPr>
          <p:spPr>
            <a:xfrm>
              <a:off x="4425062" y="6476670"/>
              <a:ext cx="82214" cy="917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32" name="Diamond 331">
              <a:extLst>
                <a:ext uri="{FF2B5EF4-FFF2-40B4-BE49-F238E27FC236}">
                  <a16:creationId xmlns:a16="http://schemas.microsoft.com/office/drawing/2014/main" id="{803D1E30-34C5-4764-A5EB-3570CD670C69}"/>
                </a:ext>
              </a:extLst>
            </p:cNvPr>
            <p:cNvSpPr/>
            <p:nvPr/>
          </p:nvSpPr>
          <p:spPr>
            <a:xfrm>
              <a:off x="4425062" y="6289254"/>
              <a:ext cx="82214" cy="917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3" name="TextBox 332">
              <a:extLst>
                <a:ext uri="{FF2B5EF4-FFF2-40B4-BE49-F238E27FC236}">
                  <a16:creationId xmlns:a16="http://schemas.microsoft.com/office/drawing/2014/main" id="{7ACED539-2AFC-4DF5-9CF5-2E5E8C087C8F}"/>
                </a:ext>
              </a:extLst>
            </p:cNvPr>
            <p:cNvSpPr txBox="1"/>
            <p:nvPr/>
          </p:nvSpPr>
          <p:spPr>
            <a:xfrm>
              <a:off x="4466169" y="6384055"/>
              <a:ext cx="380819" cy="276999"/>
            </a:xfrm>
            <a:prstGeom prst="rect">
              <a:avLst/>
            </a:prstGeom>
            <a:noFill/>
          </p:spPr>
          <p:txBody>
            <a:bodyPr wrap="square" rtlCol="0">
              <a:spAutoFit/>
            </a:bodyPr>
            <a:lstStyle/>
            <a:p>
              <a:r>
                <a:rPr lang="en-US" sz="1200" dirty="0"/>
                <a:t>Rx</a:t>
              </a:r>
            </a:p>
          </p:txBody>
        </p:sp>
        <p:sp>
          <p:nvSpPr>
            <p:cNvPr id="334" name="TextBox 333">
              <a:extLst>
                <a:ext uri="{FF2B5EF4-FFF2-40B4-BE49-F238E27FC236}">
                  <a16:creationId xmlns:a16="http://schemas.microsoft.com/office/drawing/2014/main" id="{A9E9E15D-0032-4042-A5E8-BA5057915FD3}"/>
                </a:ext>
              </a:extLst>
            </p:cNvPr>
            <p:cNvSpPr txBox="1"/>
            <p:nvPr/>
          </p:nvSpPr>
          <p:spPr>
            <a:xfrm>
              <a:off x="4466169" y="6198560"/>
              <a:ext cx="380819" cy="276999"/>
            </a:xfrm>
            <a:prstGeom prst="rect">
              <a:avLst/>
            </a:prstGeom>
            <a:noFill/>
          </p:spPr>
          <p:txBody>
            <a:bodyPr wrap="square" rtlCol="0">
              <a:spAutoFit/>
            </a:bodyPr>
            <a:lstStyle/>
            <a:p>
              <a:r>
                <a:rPr lang="en-US" sz="1200" dirty="0"/>
                <a:t>Tx</a:t>
              </a:r>
            </a:p>
          </p:txBody>
        </p:sp>
      </p:grpSp>
      <p:grpSp>
        <p:nvGrpSpPr>
          <p:cNvPr id="345" name="Group 344">
            <a:extLst>
              <a:ext uri="{FF2B5EF4-FFF2-40B4-BE49-F238E27FC236}">
                <a16:creationId xmlns:a16="http://schemas.microsoft.com/office/drawing/2014/main" id="{5A34D9B3-8BAD-4E8F-A567-E0174CF39149}"/>
              </a:ext>
            </a:extLst>
          </p:cNvPr>
          <p:cNvGrpSpPr/>
          <p:nvPr/>
        </p:nvGrpSpPr>
        <p:grpSpPr>
          <a:xfrm>
            <a:off x="421417" y="2286972"/>
            <a:ext cx="4543325" cy="4435876"/>
            <a:chOff x="339016" y="2106767"/>
            <a:chExt cx="4543325" cy="4435876"/>
          </a:xfrm>
        </p:grpSpPr>
        <p:grpSp>
          <p:nvGrpSpPr>
            <p:cNvPr id="312" name="Group 311">
              <a:extLst>
                <a:ext uri="{FF2B5EF4-FFF2-40B4-BE49-F238E27FC236}">
                  <a16:creationId xmlns:a16="http://schemas.microsoft.com/office/drawing/2014/main" id="{8730C7BB-6EE0-460C-9F31-9820D78C6CC6}"/>
                </a:ext>
              </a:extLst>
            </p:cNvPr>
            <p:cNvGrpSpPr/>
            <p:nvPr/>
          </p:nvGrpSpPr>
          <p:grpSpPr>
            <a:xfrm>
              <a:off x="339016" y="2258021"/>
              <a:ext cx="4091378" cy="4215931"/>
              <a:chOff x="172571" y="1804416"/>
              <a:chExt cx="4091378" cy="4215931"/>
            </a:xfrm>
          </p:grpSpPr>
          <p:sp>
            <p:nvSpPr>
              <p:cNvPr id="31" name="Oval 30">
                <a:extLst>
                  <a:ext uri="{FF2B5EF4-FFF2-40B4-BE49-F238E27FC236}">
                    <a16:creationId xmlns:a16="http://schemas.microsoft.com/office/drawing/2014/main" id="{D461240B-BC35-4581-9C88-7DD81F75BD92}"/>
                  </a:ext>
                </a:extLst>
              </p:cNvPr>
              <p:cNvSpPr/>
              <p:nvPr/>
            </p:nvSpPr>
            <p:spPr>
              <a:xfrm>
                <a:off x="4188094" y="3802165"/>
                <a:ext cx="75855" cy="768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E43C829-EE88-49AF-8AF5-39492E2173D2}"/>
                  </a:ext>
                </a:extLst>
              </p:cNvPr>
              <p:cNvCxnSpPr>
                <a:cxnSpLocks/>
                <a:stCxn id="30" idx="3"/>
                <a:endCxn id="31" idx="2"/>
              </p:cNvCxnSpPr>
              <p:nvPr/>
            </p:nvCxnSpPr>
            <p:spPr>
              <a:xfrm flipV="1">
                <a:off x="1865696" y="3840597"/>
                <a:ext cx="2322398" cy="11649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67058AD-DBAB-4069-98BE-214777977A9C}"/>
                  </a:ext>
                </a:extLst>
              </p:cNvPr>
              <p:cNvCxnSpPr>
                <a:cxnSpLocks/>
                <a:stCxn id="31" idx="2"/>
                <a:endCxn id="16" idx="6"/>
              </p:cNvCxnSpPr>
              <p:nvPr/>
            </p:nvCxnSpPr>
            <p:spPr>
              <a:xfrm flipH="1" flipV="1">
                <a:off x="1866216" y="3330063"/>
                <a:ext cx="2321878" cy="51053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5CD3DE1F-62EE-4548-9FA2-8969CB3FC44F}"/>
                  </a:ext>
                </a:extLst>
              </p:cNvPr>
              <p:cNvGrpSpPr/>
              <p:nvPr/>
            </p:nvGrpSpPr>
            <p:grpSpPr>
              <a:xfrm>
                <a:off x="1764813" y="3247242"/>
                <a:ext cx="171450" cy="773430"/>
                <a:chOff x="1577340" y="3324225"/>
                <a:chExt cx="171450" cy="773430"/>
              </a:xfrm>
            </p:grpSpPr>
            <p:sp>
              <p:nvSpPr>
                <p:cNvPr id="14" name="Oval 13">
                  <a:extLst>
                    <a:ext uri="{FF2B5EF4-FFF2-40B4-BE49-F238E27FC236}">
                      <a16:creationId xmlns:a16="http://schemas.microsoft.com/office/drawing/2014/main" id="{DD677F17-23BE-4F30-9203-F4F2521E7957}"/>
                    </a:ext>
                  </a:extLst>
                </p:cNvPr>
                <p:cNvSpPr/>
                <p:nvPr/>
              </p:nvSpPr>
              <p:spPr>
                <a:xfrm>
                  <a:off x="1644427" y="3459069"/>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4566A12C-DC84-45EF-A1C8-9DB9C0471F3D}"/>
                    </a:ext>
                  </a:extLst>
                </p:cNvPr>
                <p:cNvSpPr/>
                <p:nvPr/>
              </p:nvSpPr>
              <p:spPr>
                <a:xfrm>
                  <a:off x="1644427" y="3528032"/>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040016D-C139-412D-A597-5DE114271667}"/>
                    </a:ext>
                  </a:extLst>
                </p:cNvPr>
                <p:cNvSpPr/>
                <p:nvPr/>
              </p:nvSpPr>
              <p:spPr>
                <a:xfrm>
                  <a:off x="1644427" y="3390900"/>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34D1013D-B840-4148-AAB9-63BA47B3C7BE}"/>
                    </a:ext>
                  </a:extLst>
                </p:cNvPr>
                <p:cNvSpPr/>
                <p:nvPr/>
              </p:nvSpPr>
              <p:spPr>
                <a:xfrm>
                  <a:off x="1644427" y="3596995"/>
                  <a:ext cx="34316" cy="322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Diamond 28">
                  <a:extLst>
                    <a:ext uri="{FF2B5EF4-FFF2-40B4-BE49-F238E27FC236}">
                      <a16:creationId xmlns:a16="http://schemas.microsoft.com/office/drawing/2014/main" id="{CB8A6FF5-1261-4CA0-A61C-0A08E2C0BB4B}"/>
                    </a:ext>
                  </a:extLst>
                </p:cNvPr>
                <p:cNvSpPr/>
                <p:nvPr/>
              </p:nvSpPr>
              <p:spPr>
                <a:xfrm>
                  <a:off x="1644427" y="3759633"/>
                  <a:ext cx="34316" cy="3229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E66AB221-E5D5-4A62-8684-B749D0165293}"/>
                    </a:ext>
                  </a:extLst>
                </p:cNvPr>
                <p:cNvSpPr/>
                <p:nvPr/>
              </p:nvSpPr>
              <p:spPr>
                <a:xfrm>
                  <a:off x="1643907" y="4017929"/>
                  <a:ext cx="34316" cy="3229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BE819CC-4811-4046-8052-E337B22E28EB}"/>
                    </a:ext>
                  </a:extLst>
                </p:cNvPr>
                <p:cNvSpPr/>
                <p:nvPr/>
              </p:nvSpPr>
              <p:spPr>
                <a:xfrm>
                  <a:off x="1577340" y="3324225"/>
                  <a:ext cx="171450" cy="7734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DDA1F2E-65A4-475F-9B68-284A02CB2F87}"/>
                  </a:ext>
                </a:extLst>
              </p:cNvPr>
              <p:cNvGrpSpPr/>
              <p:nvPr/>
            </p:nvGrpSpPr>
            <p:grpSpPr>
              <a:xfrm>
                <a:off x="1764813" y="1850940"/>
                <a:ext cx="171450" cy="773430"/>
                <a:chOff x="1070941" y="3324225"/>
                <a:chExt cx="171450" cy="773430"/>
              </a:xfrm>
            </p:grpSpPr>
            <p:sp>
              <p:nvSpPr>
                <p:cNvPr id="48" name="Oval 47">
                  <a:extLst>
                    <a:ext uri="{FF2B5EF4-FFF2-40B4-BE49-F238E27FC236}">
                      <a16:creationId xmlns:a16="http://schemas.microsoft.com/office/drawing/2014/main" id="{9C051863-D57C-4770-923B-56FFFB3C4B35}"/>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55FF7A8E-DF77-4D4A-B607-61F31EEA9EA5}"/>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160FFA49-1673-4E4F-8733-875EE1E4A695}"/>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5A7C245E-CF6A-45A8-8788-5D9D186D66C1}"/>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Diamond 52">
                  <a:extLst>
                    <a:ext uri="{FF2B5EF4-FFF2-40B4-BE49-F238E27FC236}">
                      <a16:creationId xmlns:a16="http://schemas.microsoft.com/office/drawing/2014/main" id="{751BC5E4-A15B-401E-B544-35F7119AE150}"/>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6A3C6600-116A-4430-94FF-2AF2D76B2A2A}"/>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BACF285-A687-4E36-97CE-F2A72147BAB2}"/>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57" name="Straight Connector 56">
                <a:extLst>
                  <a:ext uri="{FF2B5EF4-FFF2-40B4-BE49-F238E27FC236}">
                    <a16:creationId xmlns:a16="http://schemas.microsoft.com/office/drawing/2014/main" id="{CA67711F-AF9C-4475-A949-3473F80AA50B}"/>
                  </a:ext>
                </a:extLst>
              </p:cNvPr>
              <p:cNvCxnSpPr>
                <a:cxnSpLocks/>
              </p:cNvCxnSpPr>
              <p:nvPr/>
            </p:nvCxnSpPr>
            <p:spPr>
              <a:xfrm>
                <a:off x="1848361" y="1890984"/>
                <a:ext cx="0" cy="3992880"/>
              </a:xfrm>
              <a:prstGeom prst="line">
                <a:avLst/>
              </a:prstGeom>
              <a:ln w="19050">
                <a:solidFill>
                  <a:srgbClr val="FF0000">
                    <a:alpha val="26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AFDB25D9-734D-469E-B99B-981E40A396C8}"/>
                  </a:ext>
                </a:extLst>
              </p:cNvPr>
              <p:cNvGrpSpPr/>
              <p:nvPr/>
            </p:nvGrpSpPr>
            <p:grpSpPr>
              <a:xfrm>
                <a:off x="1380952" y="2407200"/>
                <a:ext cx="171450" cy="773430"/>
                <a:chOff x="1070941" y="3324225"/>
                <a:chExt cx="171450" cy="773430"/>
              </a:xfrm>
            </p:grpSpPr>
            <p:sp>
              <p:nvSpPr>
                <p:cNvPr id="60" name="Oval 59">
                  <a:extLst>
                    <a:ext uri="{FF2B5EF4-FFF2-40B4-BE49-F238E27FC236}">
                      <a16:creationId xmlns:a16="http://schemas.microsoft.com/office/drawing/2014/main" id="{37FB9962-B1D1-45A7-8C03-2D3CD79BA1BC}"/>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1688CCEA-2D9E-4F2F-BE79-44641B3283E6}"/>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B2B8576B-FE6B-4FAB-BE68-1F971BC783E0}"/>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CB18A6F4-9DD7-4EE2-8BF0-5D28D4FF93D9}"/>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Diamond 63">
                  <a:extLst>
                    <a:ext uri="{FF2B5EF4-FFF2-40B4-BE49-F238E27FC236}">
                      <a16:creationId xmlns:a16="http://schemas.microsoft.com/office/drawing/2014/main" id="{6B821E26-9F0B-4D48-A475-02B0CA82373A}"/>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148B0E3D-19BF-438D-ACC9-50706DD3F6D0}"/>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234CC28-8E57-4D08-890F-9403B1693920}"/>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D4975D1-CD87-4B3F-B1D8-A4FEBF9A4970}"/>
                  </a:ext>
                </a:extLst>
              </p:cNvPr>
              <p:cNvGrpSpPr/>
              <p:nvPr/>
            </p:nvGrpSpPr>
            <p:grpSpPr>
              <a:xfrm>
                <a:off x="1447251" y="4122657"/>
                <a:ext cx="171450" cy="773430"/>
                <a:chOff x="1070941" y="3324225"/>
                <a:chExt cx="171450" cy="773430"/>
              </a:xfrm>
            </p:grpSpPr>
            <p:sp>
              <p:nvSpPr>
                <p:cNvPr id="68" name="Oval 67">
                  <a:extLst>
                    <a:ext uri="{FF2B5EF4-FFF2-40B4-BE49-F238E27FC236}">
                      <a16:creationId xmlns:a16="http://schemas.microsoft.com/office/drawing/2014/main" id="{FE2D1916-11E5-49A4-B611-54DDC5A742DD}"/>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91FB21DC-B3AD-41B3-A43F-A29A9CE0DE3C}"/>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F3343917-0480-4B88-9210-277F388A462F}"/>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98C0261D-9053-431E-972E-2B22D152E756}"/>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Diamond 71">
                  <a:extLst>
                    <a:ext uri="{FF2B5EF4-FFF2-40B4-BE49-F238E27FC236}">
                      <a16:creationId xmlns:a16="http://schemas.microsoft.com/office/drawing/2014/main" id="{DC530D94-D500-4CB2-A011-B72ADB6B0713}"/>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Diamond 72">
                  <a:extLst>
                    <a:ext uri="{FF2B5EF4-FFF2-40B4-BE49-F238E27FC236}">
                      <a16:creationId xmlns:a16="http://schemas.microsoft.com/office/drawing/2014/main" id="{17CD4787-06AE-4571-9C41-1A45AC1386B2}"/>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8E0A93C-CFE0-4389-AF91-01990A06D827}"/>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41215A71-8980-44E4-9A4B-70ED31167AC3}"/>
                  </a:ext>
                </a:extLst>
              </p:cNvPr>
              <p:cNvGrpSpPr/>
              <p:nvPr/>
            </p:nvGrpSpPr>
            <p:grpSpPr>
              <a:xfrm>
                <a:off x="1762636" y="4851401"/>
                <a:ext cx="171450" cy="773430"/>
                <a:chOff x="1070941" y="3324225"/>
                <a:chExt cx="171450" cy="773430"/>
              </a:xfrm>
            </p:grpSpPr>
            <p:sp>
              <p:nvSpPr>
                <p:cNvPr id="76" name="Oval 75">
                  <a:extLst>
                    <a:ext uri="{FF2B5EF4-FFF2-40B4-BE49-F238E27FC236}">
                      <a16:creationId xmlns:a16="http://schemas.microsoft.com/office/drawing/2014/main" id="{B7546925-8891-47E9-8139-4C711A512392}"/>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D34F5380-6BFA-456A-B3F9-A123D95149F0}"/>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BBACB98D-F937-426A-9594-23C8234AC3C8}"/>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B8F75300-7374-4FE3-B2C3-063E58C1292F}"/>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Diamond 79">
                  <a:extLst>
                    <a:ext uri="{FF2B5EF4-FFF2-40B4-BE49-F238E27FC236}">
                      <a16:creationId xmlns:a16="http://schemas.microsoft.com/office/drawing/2014/main" id="{2E1C3ADF-E176-4D9A-A2D8-401DBE0AE887}"/>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Diamond 80">
                  <a:extLst>
                    <a:ext uri="{FF2B5EF4-FFF2-40B4-BE49-F238E27FC236}">
                      <a16:creationId xmlns:a16="http://schemas.microsoft.com/office/drawing/2014/main" id="{C1B503D7-42CF-4806-A4BE-689E141849A6}"/>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7EADBBE-B74F-4007-9499-549BDA001B97}"/>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EF54559-4A87-4E9F-BC4F-D87BE4401A00}"/>
                  </a:ext>
                </a:extLst>
              </p:cNvPr>
              <p:cNvGrpSpPr/>
              <p:nvPr/>
            </p:nvGrpSpPr>
            <p:grpSpPr>
              <a:xfrm>
                <a:off x="948986" y="4763793"/>
                <a:ext cx="171450" cy="773430"/>
                <a:chOff x="1070941" y="3324225"/>
                <a:chExt cx="171450" cy="773430"/>
              </a:xfrm>
            </p:grpSpPr>
            <p:sp>
              <p:nvSpPr>
                <p:cNvPr id="84" name="Oval 83">
                  <a:extLst>
                    <a:ext uri="{FF2B5EF4-FFF2-40B4-BE49-F238E27FC236}">
                      <a16:creationId xmlns:a16="http://schemas.microsoft.com/office/drawing/2014/main" id="{AC96EFF7-3701-47A6-A3A8-C422765FC813}"/>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C69D9083-1AE6-4373-B010-2FF4C700EAF2}"/>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a:extLst>
                    <a:ext uri="{FF2B5EF4-FFF2-40B4-BE49-F238E27FC236}">
                      <a16:creationId xmlns:a16="http://schemas.microsoft.com/office/drawing/2014/main" id="{9283D2BD-F127-4BAF-851A-2E6FD7E7804A}"/>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903E72DE-0D3B-440C-9ACD-F964E108E975}"/>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Diamond 87">
                  <a:extLst>
                    <a:ext uri="{FF2B5EF4-FFF2-40B4-BE49-F238E27FC236}">
                      <a16:creationId xmlns:a16="http://schemas.microsoft.com/office/drawing/2014/main" id="{46421831-AADE-4D93-865F-C9D545839ECF}"/>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Diamond 88">
                  <a:extLst>
                    <a:ext uri="{FF2B5EF4-FFF2-40B4-BE49-F238E27FC236}">
                      <a16:creationId xmlns:a16="http://schemas.microsoft.com/office/drawing/2014/main" id="{1A9E9033-C363-4E67-9B38-5FA2545413F2}"/>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D9B099C-0F19-4786-ABF4-10A5D9435360}"/>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FD76E2FA-52C9-48D9-8F9E-6CEC48652167}"/>
                  </a:ext>
                </a:extLst>
              </p:cNvPr>
              <p:cNvGrpSpPr/>
              <p:nvPr/>
            </p:nvGrpSpPr>
            <p:grpSpPr>
              <a:xfrm>
                <a:off x="868830" y="3312081"/>
                <a:ext cx="171450" cy="773430"/>
                <a:chOff x="1070941" y="3324225"/>
                <a:chExt cx="171450" cy="773430"/>
              </a:xfrm>
            </p:grpSpPr>
            <p:sp>
              <p:nvSpPr>
                <p:cNvPr id="92" name="Oval 91">
                  <a:extLst>
                    <a:ext uri="{FF2B5EF4-FFF2-40B4-BE49-F238E27FC236}">
                      <a16:creationId xmlns:a16="http://schemas.microsoft.com/office/drawing/2014/main" id="{29C21700-2A6B-4922-9D54-39E0D106D783}"/>
                    </a:ext>
                  </a:extLst>
                </p:cNvPr>
                <p:cNvSpPr/>
                <p:nvPr/>
              </p:nvSpPr>
              <p:spPr>
                <a:xfrm>
                  <a:off x="1138028" y="3459069"/>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a:extLst>
                    <a:ext uri="{FF2B5EF4-FFF2-40B4-BE49-F238E27FC236}">
                      <a16:creationId xmlns:a16="http://schemas.microsoft.com/office/drawing/2014/main" id="{F7732ACE-17E8-4078-86E3-77298373F43E}"/>
                    </a:ext>
                  </a:extLst>
                </p:cNvPr>
                <p:cNvSpPr/>
                <p:nvPr/>
              </p:nvSpPr>
              <p:spPr>
                <a:xfrm>
                  <a:off x="1138028" y="3528032"/>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a:extLst>
                    <a:ext uri="{FF2B5EF4-FFF2-40B4-BE49-F238E27FC236}">
                      <a16:creationId xmlns:a16="http://schemas.microsoft.com/office/drawing/2014/main" id="{744D0E8B-7547-4D07-910C-FA9FDAA33510}"/>
                    </a:ext>
                  </a:extLst>
                </p:cNvPr>
                <p:cNvSpPr/>
                <p:nvPr/>
              </p:nvSpPr>
              <p:spPr>
                <a:xfrm>
                  <a:off x="1138028" y="3390900"/>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a:extLst>
                    <a:ext uri="{FF2B5EF4-FFF2-40B4-BE49-F238E27FC236}">
                      <a16:creationId xmlns:a16="http://schemas.microsoft.com/office/drawing/2014/main" id="{5AA0E898-3917-491E-83CB-87A528DFDF33}"/>
                    </a:ext>
                  </a:extLst>
                </p:cNvPr>
                <p:cNvSpPr/>
                <p:nvPr/>
              </p:nvSpPr>
              <p:spPr>
                <a:xfrm>
                  <a:off x="1138028" y="3596995"/>
                  <a:ext cx="34316" cy="32292"/>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Diamond 95">
                  <a:extLst>
                    <a:ext uri="{FF2B5EF4-FFF2-40B4-BE49-F238E27FC236}">
                      <a16:creationId xmlns:a16="http://schemas.microsoft.com/office/drawing/2014/main" id="{2BD4E939-8728-494F-BBA8-D105ADAA5358}"/>
                    </a:ext>
                  </a:extLst>
                </p:cNvPr>
                <p:cNvSpPr/>
                <p:nvPr/>
              </p:nvSpPr>
              <p:spPr>
                <a:xfrm>
                  <a:off x="1138028" y="3759633"/>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Diamond 96">
                  <a:extLst>
                    <a:ext uri="{FF2B5EF4-FFF2-40B4-BE49-F238E27FC236}">
                      <a16:creationId xmlns:a16="http://schemas.microsoft.com/office/drawing/2014/main" id="{CD4E09A4-CB1E-4858-8549-055F36BBC6AD}"/>
                    </a:ext>
                  </a:extLst>
                </p:cNvPr>
                <p:cNvSpPr/>
                <p:nvPr/>
              </p:nvSpPr>
              <p:spPr>
                <a:xfrm>
                  <a:off x="1137508" y="4017929"/>
                  <a:ext cx="34316" cy="32292"/>
                </a:xfrm>
                <a:prstGeom prst="diamond">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283EC92-464A-4965-B731-3602BD88B63D}"/>
                    </a:ext>
                  </a:extLst>
                </p:cNvPr>
                <p:cNvSpPr/>
                <p:nvPr/>
              </p:nvSpPr>
              <p:spPr>
                <a:xfrm>
                  <a:off x="1070941" y="3324225"/>
                  <a:ext cx="171450" cy="7734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D0FEA09A-1C08-40BF-B663-F6E781993884}"/>
                  </a:ext>
                </a:extLst>
              </p:cNvPr>
              <p:cNvCxnSpPr>
                <a:cxnSpLocks/>
              </p:cNvCxnSpPr>
              <p:nvPr/>
            </p:nvCxnSpPr>
            <p:spPr>
              <a:xfrm>
                <a:off x="1530976" y="1890984"/>
                <a:ext cx="0" cy="3992880"/>
              </a:xfrm>
              <a:prstGeom prst="line">
                <a:avLst/>
              </a:prstGeom>
              <a:ln w="19050">
                <a:solidFill>
                  <a:srgbClr val="FF0000">
                    <a:alpha val="26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46FC2F3-79A5-414C-A30B-AF3CB1ABBE52}"/>
                  </a:ext>
                </a:extLst>
              </p:cNvPr>
              <p:cNvCxnSpPr>
                <a:cxnSpLocks/>
              </p:cNvCxnSpPr>
              <p:nvPr/>
            </p:nvCxnSpPr>
            <p:spPr>
              <a:xfrm>
                <a:off x="1464677" y="1890984"/>
                <a:ext cx="0" cy="3992880"/>
              </a:xfrm>
              <a:prstGeom prst="line">
                <a:avLst/>
              </a:prstGeom>
              <a:ln w="19050">
                <a:solidFill>
                  <a:srgbClr val="FF0000">
                    <a:alpha val="26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01F3737-D0E2-4E6C-9C1F-DC2FFA5FAC35}"/>
                  </a:ext>
                </a:extLst>
              </p:cNvPr>
              <p:cNvCxnSpPr>
                <a:cxnSpLocks/>
              </p:cNvCxnSpPr>
              <p:nvPr/>
            </p:nvCxnSpPr>
            <p:spPr>
              <a:xfrm>
                <a:off x="946815" y="1890984"/>
                <a:ext cx="0" cy="3992880"/>
              </a:xfrm>
              <a:prstGeom prst="line">
                <a:avLst/>
              </a:prstGeom>
              <a:ln w="19050">
                <a:solidFill>
                  <a:srgbClr val="FF0000">
                    <a:alpha val="26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96C9B81-A12F-4BAD-A846-5296848B8899}"/>
                  </a:ext>
                </a:extLst>
              </p:cNvPr>
              <p:cNvCxnSpPr>
                <a:cxnSpLocks/>
              </p:cNvCxnSpPr>
              <p:nvPr/>
            </p:nvCxnSpPr>
            <p:spPr>
              <a:xfrm>
                <a:off x="1035755" y="1890984"/>
                <a:ext cx="0" cy="3992880"/>
              </a:xfrm>
              <a:prstGeom prst="line">
                <a:avLst/>
              </a:prstGeom>
              <a:ln w="19050">
                <a:solidFill>
                  <a:srgbClr val="FF0000">
                    <a:alpha val="26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530F142-9393-4D0A-B0BB-4290E35DBF73}"/>
                  </a:ext>
                </a:extLst>
              </p:cNvPr>
              <p:cNvCxnSpPr>
                <a:cxnSpLocks/>
              </p:cNvCxnSpPr>
              <p:nvPr/>
            </p:nvCxnSpPr>
            <p:spPr>
              <a:xfrm>
                <a:off x="441256" y="1804416"/>
                <a:ext cx="6775" cy="4215931"/>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A9E537CA-40F5-4909-A895-B85F73B1B7A1}"/>
                  </a:ext>
                </a:extLst>
              </p:cNvPr>
              <p:cNvCxnSpPr>
                <a:cxnSpLocks/>
              </p:cNvCxnSpPr>
              <p:nvPr/>
            </p:nvCxnSpPr>
            <p:spPr>
              <a:xfrm flipH="1">
                <a:off x="172571" y="5704751"/>
                <a:ext cx="3829982" cy="20208"/>
              </a:xfrm>
              <a:prstGeom prst="line">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0" name="TextBox 319">
                  <a:extLst>
                    <a:ext uri="{FF2B5EF4-FFF2-40B4-BE49-F238E27FC236}">
                      <a16:creationId xmlns:a16="http://schemas.microsoft.com/office/drawing/2014/main" id="{98CD964B-8285-4819-A4C6-30ABFFCBBC0F}"/>
                    </a:ext>
                  </a:extLst>
                </p:cNvPr>
                <p:cNvSpPr txBox="1"/>
                <p:nvPr/>
              </p:nvSpPr>
              <p:spPr>
                <a:xfrm>
                  <a:off x="4052169" y="5860210"/>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320" name="TextBox 319">
                  <a:extLst>
                    <a:ext uri="{FF2B5EF4-FFF2-40B4-BE49-F238E27FC236}">
                      <a16:creationId xmlns:a16="http://schemas.microsoft.com/office/drawing/2014/main" id="{98CD964B-8285-4819-A4C6-30ABFFCBBC0F}"/>
                    </a:ext>
                  </a:extLst>
                </p:cNvPr>
                <p:cNvSpPr txBox="1">
                  <a:spLocks noRot="1" noChangeAspect="1" noMove="1" noResize="1" noEditPoints="1" noAdjustHandles="1" noChangeArrowheads="1" noChangeShapeType="1" noTextEdit="1"/>
                </p:cNvSpPr>
                <p:nvPr/>
              </p:nvSpPr>
              <p:spPr>
                <a:xfrm>
                  <a:off x="4052169" y="5860210"/>
                  <a:ext cx="169084" cy="276999"/>
                </a:xfrm>
                <a:prstGeom prst="rect">
                  <a:avLst/>
                </a:prstGeom>
                <a:blipFill>
                  <a:blip r:embed="rId11"/>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a:extLst>
                    <a:ext uri="{FF2B5EF4-FFF2-40B4-BE49-F238E27FC236}">
                      <a16:creationId xmlns:a16="http://schemas.microsoft.com/office/drawing/2014/main" id="{8B17C843-5666-4EC1-85DD-3C30AD1B879F}"/>
                    </a:ext>
                  </a:extLst>
                </p:cNvPr>
                <p:cNvSpPr txBox="1"/>
                <p:nvPr/>
              </p:nvSpPr>
              <p:spPr>
                <a:xfrm>
                  <a:off x="427758" y="2106767"/>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21" name="TextBox 320">
                  <a:extLst>
                    <a:ext uri="{FF2B5EF4-FFF2-40B4-BE49-F238E27FC236}">
                      <a16:creationId xmlns:a16="http://schemas.microsoft.com/office/drawing/2014/main" id="{8B17C843-5666-4EC1-85DD-3C30AD1B879F}"/>
                    </a:ext>
                  </a:extLst>
                </p:cNvPr>
                <p:cNvSpPr txBox="1">
                  <a:spLocks noRot="1" noChangeAspect="1" noMove="1" noResize="1" noEditPoints="1" noAdjustHandles="1" noChangeArrowheads="1" noChangeShapeType="1" noTextEdit="1"/>
                </p:cNvSpPr>
                <p:nvPr/>
              </p:nvSpPr>
              <p:spPr>
                <a:xfrm>
                  <a:off x="427758" y="2106767"/>
                  <a:ext cx="186718" cy="276999"/>
                </a:xfrm>
                <a:prstGeom prst="rect">
                  <a:avLst/>
                </a:prstGeom>
                <a:blipFill>
                  <a:blip r:embed="rId12"/>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ECBEED06-BC8D-45B9-9854-7FC1E80C1EE6}"/>
                    </a:ext>
                  </a:extLst>
                </p:cNvPr>
                <p:cNvSpPr txBox="1"/>
                <p:nvPr/>
              </p:nvSpPr>
              <p:spPr>
                <a:xfrm>
                  <a:off x="1937262" y="6265644"/>
                  <a:ext cx="2045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ℓ</m:t>
                            </m:r>
                          </m:sub>
                        </m:sSub>
                      </m:oMath>
                    </m:oMathPara>
                  </a14:m>
                  <a:endParaRPr lang="en-US" b="0" dirty="0"/>
                </a:p>
              </p:txBody>
            </p:sp>
          </mc:Choice>
          <mc:Fallback xmlns="">
            <p:sp>
              <p:nvSpPr>
                <p:cNvPr id="323" name="TextBox 322">
                  <a:extLst>
                    <a:ext uri="{FF2B5EF4-FFF2-40B4-BE49-F238E27FC236}">
                      <a16:creationId xmlns:a16="http://schemas.microsoft.com/office/drawing/2014/main" id="{ECBEED06-BC8D-45B9-9854-7FC1E80C1EE6}"/>
                    </a:ext>
                  </a:extLst>
                </p:cNvPr>
                <p:cNvSpPr txBox="1">
                  <a:spLocks noRot="1" noChangeAspect="1" noMove="1" noResize="1" noEditPoints="1" noAdjustHandles="1" noChangeArrowheads="1" noChangeShapeType="1" noTextEdit="1"/>
                </p:cNvSpPr>
                <p:nvPr/>
              </p:nvSpPr>
              <p:spPr>
                <a:xfrm>
                  <a:off x="1937262" y="6265644"/>
                  <a:ext cx="204543" cy="276999"/>
                </a:xfrm>
                <a:prstGeom prst="rect">
                  <a:avLst/>
                </a:prstGeom>
                <a:blipFill>
                  <a:blip r:embed="rId13"/>
                  <a:stretch>
                    <a:fillRect l="-29412" r="-26471" b="-17391"/>
                  </a:stretch>
                </a:blipFill>
              </p:spPr>
              <p:txBody>
                <a:bodyPr/>
                <a:lstStyle/>
                <a:p>
                  <a:r>
                    <a:rPr lang="en-US">
                      <a:noFill/>
                    </a:rPr>
                    <a:t> </a:t>
                  </a:r>
                </a:p>
              </p:txBody>
            </p:sp>
          </mc:Fallback>
        </mc:AlternateContent>
        <p:grpSp>
          <p:nvGrpSpPr>
            <p:cNvPr id="329" name="Group 328">
              <a:extLst>
                <a:ext uri="{FF2B5EF4-FFF2-40B4-BE49-F238E27FC236}">
                  <a16:creationId xmlns:a16="http://schemas.microsoft.com/office/drawing/2014/main" id="{26765CFB-5B1A-4E42-B3EB-CBE787E71F02}"/>
                </a:ext>
              </a:extLst>
            </p:cNvPr>
            <p:cNvGrpSpPr/>
            <p:nvPr/>
          </p:nvGrpSpPr>
          <p:grpSpPr>
            <a:xfrm>
              <a:off x="3775361" y="2432064"/>
              <a:ext cx="421926" cy="462494"/>
              <a:chOff x="4425062" y="6198560"/>
              <a:chExt cx="421926" cy="462494"/>
            </a:xfrm>
          </p:grpSpPr>
          <p:sp>
            <p:nvSpPr>
              <p:cNvPr id="25" name="Oval 24">
                <a:extLst>
                  <a:ext uri="{FF2B5EF4-FFF2-40B4-BE49-F238E27FC236}">
                    <a16:creationId xmlns:a16="http://schemas.microsoft.com/office/drawing/2014/main" id="{12CB78B1-428C-4290-AEAC-56516254516B}"/>
                  </a:ext>
                </a:extLst>
              </p:cNvPr>
              <p:cNvSpPr/>
              <p:nvPr/>
            </p:nvSpPr>
            <p:spPr>
              <a:xfrm>
                <a:off x="4425062" y="6476670"/>
                <a:ext cx="82214" cy="917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Diamond 25">
                <a:extLst>
                  <a:ext uri="{FF2B5EF4-FFF2-40B4-BE49-F238E27FC236}">
                    <a16:creationId xmlns:a16="http://schemas.microsoft.com/office/drawing/2014/main" id="{18C84887-F084-4C57-AA9A-4A5E226BF783}"/>
                  </a:ext>
                </a:extLst>
              </p:cNvPr>
              <p:cNvSpPr/>
              <p:nvPr/>
            </p:nvSpPr>
            <p:spPr>
              <a:xfrm>
                <a:off x="4425062" y="6289254"/>
                <a:ext cx="82214" cy="917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7" name="TextBox 326">
                <a:extLst>
                  <a:ext uri="{FF2B5EF4-FFF2-40B4-BE49-F238E27FC236}">
                    <a16:creationId xmlns:a16="http://schemas.microsoft.com/office/drawing/2014/main" id="{13A38FEE-74B4-473E-8A6E-FEE7CF74C32B}"/>
                  </a:ext>
                </a:extLst>
              </p:cNvPr>
              <p:cNvSpPr txBox="1"/>
              <p:nvPr/>
            </p:nvSpPr>
            <p:spPr>
              <a:xfrm>
                <a:off x="4466169" y="6384055"/>
                <a:ext cx="380819" cy="276999"/>
              </a:xfrm>
              <a:prstGeom prst="rect">
                <a:avLst/>
              </a:prstGeom>
              <a:noFill/>
            </p:spPr>
            <p:txBody>
              <a:bodyPr wrap="square" rtlCol="0">
                <a:spAutoFit/>
              </a:bodyPr>
              <a:lstStyle/>
              <a:p>
                <a:r>
                  <a:rPr lang="en-US" sz="1200" dirty="0"/>
                  <a:t>Rx</a:t>
                </a:r>
              </a:p>
            </p:txBody>
          </p:sp>
          <p:sp>
            <p:nvSpPr>
              <p:cNvPr id="328" name="TextBox 327">
                <a:extLst>
                  <a:ext uri="{FF2B5EF4-FFF2-40B4-BE49-F238E27FC236}">
                    <a16:creationId xmlns:a16="http://schemas.microsoft.com/office/drawing/2014/main" id="{C936F768-B934-4146-8840-91193830D830}"/>
                  </a:ext>
                </a:extLst>
              </p:cNvPr>
              <p:cNvSpPr txBox="1"/>
              <p:nvPr/>
            </p:nvSpPr>
            <p:spPr>
              <a:xfrm>
                <a:off x="4466169" y="6198560"/>
                <a:ext cx="380819" cy="276999"/>
              </a:xfrm>
              <a:prstGeom prst="rect">
                <a:avLst/>
              </a:prstGeom>
              <a:noFill/>
            </p:spPr>
            <p:txBody>
              <a:bodyPr wrap="square" rtlCol="0">
                <a:spAutoFit/>
              </a:bodyPr>
              <a:lstStyle/>
              <a:p>
                <a:r>
                  <a:rPr lang="en-US" sz="1200" dirty="0"/>
                  <a:t>Tx</a:t>
                </a:r>
              </a:p>
            </p:txBody>
          </p:sp>
        </p:grpSp>
        <p:sp>
          <p:nvSpPr>
            <p:cNvPr id="335" name="TextBox 334">
              <a:extLst>
                <a:ext uri="{FF2B5EF4-FFF2-40B4-BE49-F238E27FC236}">
                  <a16:creationId xmlns:a16="http://schemas.microsoft.com/office/drawing/2014/main" id="{81438844-B709-4FEF-9857-F69D27842AC8}"/>
                </a:ext>
              </a:extLst>
            </p:cNvPr>
            <p:cNvSpPr txBox="1"/>
            <p:nvPr/>
          </p:nvSpPr>
          <p:spPr>
            <a:xfrm>
              <a:off x="4044070" y="3872650"/>
              <a:ext cx="838271" cy="369332"/>
            </a:xfrm>
            <a:prstGeom prst="rect">
              <a:avLst/>
            </a:prstGeom>
            <a:noFill/>
          </p:spPr>
          <p:txBody>
            <a:bodyPr wrap="square" rtlCol="0">
              <a:spAutoFit/>
            </a:bodyPr>
            <a:lstStyle/>
            <a:p>
              <a:r>
                <a:rPr lang="en-US" dirty="0"/>
                <a:t>Target</a:t>
              </a:r>
            </a:p>
          </p:txBody>
        </p:sp>
      </p:grpSp>
      <p:sp>
        <p:nvSpPr>
          <p:cNvPr id="336" name="TextBox 335">
            <a:extLst>
              <a:ext uri="{FF2B5EF4-FFF2-40B4-BE49-F238E27FC236}">
                <a16:creationId xmlns:a16="http://schemas.microsoft.com/office/drawing/2014/main" id="{A0CE140A-9D4E-4E10-A145-AAD631C2F975}"/>
              </a:ext>
            </a:extLst>
          </p:cNvPr>
          <p:cNvSpPr txBox="1"/>
          <p:nvPr/>
        </p:nvSpPr>
        <p:spPr>
          <a:xfrm>
            <a:off x="9450342" y="5339898"/>
            <a:ext cx="838271" cy="369332"/>
          </a:xfrm>
          <a:prstGeom prst="rect">
            <a:avLst/>
          </a:prstGeom>
          <a:noFill/>
        </p:spPr>
        <p:txBody>
          <a:bodyPr wrap="square" rtlCol="0">
            <a:spAutoFit/>
          </a:bodyPr>
          <a:lstStyle/>
          <a:p>
            <a:r>
              <a:rPr lang="en-US" dirty="0"/>
              <a:t>Target</a:t>
            </a:r>
          </a:p>
        </p:txBody>
      </p:sp>
      <p:grpSp>
        <p:nvGrpSpPr>
          <p:cNvPr id="343" name="Group 342">
            <a:extLst>
              <a:ext uri="{FF2B5EF4-FFF2-40B4-BE49-F238E27FC236}">
                <a16:creationId xmlns:a16="http://schemas.microsoft.com/office/drawing/2014/main" id="{95E02356-49F9-4629-B388-96A4BC51A1AE}"/>
              </a:ext>
            </a:extLst>
          </p:cNvPr>
          <p:cNvGrpSpPr/>
          <p:nvPr/>
        </p:nvGrpSpPr>
        <p:grpSpPr>
          <a:xfrm>
            <a:off x="9585148" y="2186512"/>
            <a:ext cx="2468951" cy="2309654"/>
            <a:chOff x="9707290" y="2220977"/>
            <a:chExt cx="2468951" cy="2309654"/>
          </a:xfrm>
        </p:grpSpPr>
        <p:pic>
          <p:nvPicPr>
            <p:cNvPr id="341" name="Picture 340">
              <a:extLst>
                <a:ext uri="{FF2B5EF4-FFF2-40B4-BE49-F238E27FC236}">
                  <a16:creationId xmlns:a16="http://schemas.microsoft.com/office/drawing/2014/main" id="{6BFEF0B3-F025-4AE2-83F8-3465384A30B7}"/>
                </a:ext>
              </a:extLst>
            </p:cNvPr>
            <p:cNvPicPr>
              <a:picLocks noChangeAspect="1"/>
            </p:cNvPicPr>
            <p:nvPr/>
          </p:nvPicPr>
          <p:blipFill rotWithShape="1">
            <a:blip r:embed="rId14"/>
            <a:srcRect l="3655" r="36115"/>
            <a:stretch/>
          </p:blipFill>
          <p:spPr>
            <a:xfrm>
              <a:off x="9707290" y="2220977"/>
              <a:ext cx="2230191" cy="2309654"/>
            </a:xfrm>
            <a:prstGeom prst="rect">
              <a:avLst/>
            </a:prstGeom>
          </p:spPr>
        </p:pic>
        <p:sp>
          <p:nvSpPr>
            <p:cNvPr id="342" name="Rectangle 341">
              <a:extLst>
                <a:ext uri="{FF2B5EF4-FFF2-40B4-BE49-F238E27FC236}">
                  <a16:creationId xmlns:a16="http://schemas.microsoft.com/office/drawing/2014/main" id="{53EDD0D5-113C-42C1-AC9C-B341267F22BC}"/>
                </a:ext>
              </a:extLst>
            </p:cNvPr>
            <p:cNvSpPr/>
            <p:nvPr/>
          </p:nvSpPr>
          <p:spPr>
            <a:xfrm>
              <a:off x="11698721" y="2892690"/>
              <a:ext cx="477520" cy="547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Footer Placeholder 3">
            <a:extLst>
              <a:ext uri="{FF2B5EF4-FFF2-40B4-BE49-F238E27FC236}">
                <a16:creationId xmlns:a16="http://schemas.microsoft.com/office/drawing/2014/main" id="{69101652-3F84-4FD0-A603-D3CE82582849}"/>
              </a:ext>
            </a:extLst>
          </p:cNvPr>
          <p:cNvSpPr>
            <a:spLocks noGrp="1"/>
          </p:cNvSpPr>
          <p:nvPr>
            <p:ph type="ftr" sz="quarter" idx="11"/>
          </p:nvPr>
        </p:nvSpPr>
        <p:spPr>
          <a:xfrm>
            <a:off x="6281807" y="6356350"/>
            <a:ext cx="4874741" cy="365125"/>
          </a:xfrm>
        </p:spPr>
        <p:txBody>
          <a:bodyPr/>
          <a:lstStyle/>
          <a:p>
            <a:r>
              <a:rPr lang="en-US" dirty="0"/>
              <a:t>SRC Select Disclosure</a:t>
            </a:r>
          </a:p>
        </p:txBody>
      </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04E6CD2C-FC4E-4FD9-8F39-5DE52F554740}"/>
                  </a:ext>
                </a:extLst>
              </p:cNvPr>
              <p:cNvSpPr txBox="1"/>
              <p:nvPr/>
            </p:nvSpPr>
            <p:spPr>
              <a:xfrm>
                <a:off x="3150396" y="3852273"/>
                <a:ext cx="423752"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𝑅</m:t>
                          </m:r>
                        </m:sup>
                      </m:sSubSup>
                    </m:oMath>
                  </m:oMathPara>
                </a14:m>
                <a:endParaRPr lang="en-US" dirty="0"/>
              </a:p>
            </p:txBody>
          </p:sp>
        </mc:Choice>
        <mc:Fallback>
          <p:sp>
            <p:nvSpPr>
              <p:cNvPr id="151" name="TextBox 150">
                <a:extLst>
                  <a:ext uri="{FF2B5EF4-FFF2-40B4-BE49-F238E27FC236}">
                    <a16:creationId xmlns:a16="http://schemas.microsoft.com/office/drawing/2014/main" id="{04E6CD2C-FC4E-4FD9-8F39-5DE52F554740}"/>
                  </a:ext>
                </a:extLst>
              </p:cNvPr>
              <p:cNvSpPr txBox="1">
                <a:spLocks noRot="1" noChangeAspect="1" noMove="1" noResize="1" noEditPoints="1" noAdjustHandles="1" noChangeArrowheads="1" noChangeShapeType="1" noTextEdit="1"/>
              </p:cNvSpPr>
              <p:nvPr/>
            </p:nvSpPr>
            <p:spPr>
              <a:xfrm>
                <a:off x="3150396" y="3852273"/>
                <a:ext cx="423752" cy="385170"/>
              </a:xfrm>
              <a:prstGeom prst="rect">
                <a:avLst/>
              </a:prstGeom>
              <a:blipFill>
                <a:blip r:embed="rId15"/>
                <a:stretch>
                  <a:fillRect l="-8696"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C435E42E-3B8E-4DCA-918D-71B270B76CAE}"/>
                  </a:ext>
                </a:extLst>
              </p:cNvPr>
              <p:cNvSpPr txBox="1"/>
              <p:nvPr/>
            </p:nvSpPr>
            <p:spPr>
              <a:xfrm>
                <a:off x="3175780" y="4487811"/>
                <a:ext cx="336913"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𝑇</m:t>
                          </m:r>
                        </m:sup>
                      </m:sSubSup>
                    </m:oMath>
                  </m:oMathPara>
                </a14:m>
                <a:endParaRPr lang="en-US" dirty="0"/>
              </a:p>
            </p:txBody>
          </p:sp>
        </mc:Choice>
        <mc:Fallback>
          <p:sp>
            <p:nvSpPr>
              <p:cNvPr id="152" name="TextBox 151">
                <a:extLst>
                  <a:ext uri="{FF2B5EF4-FFF2-40B4-BE49-F238E27FC236}">
                    <a16:creationId xmlns:a16="http://schemas.microsoft.com/office/drawing/2014/main" id="{C435E42E-3B8E-4DCA-918D-71B270B76CAE}"/>
                  </a:ext>
                </a:extLst>
              </p:cNvPr>
              <p:cNvSpPr txBox="1">
                <a:spLocks noRot="1" noChangeAspect="1" noMove="1" noResize="1" noEditPoints="1" noAdjustHandles="1" noChangeArrowheads="1" noChangeShapeType="1" noTextEdit="1"/>
              </p:cNvSpPr>
              <p:nvPr/>
            </p:nvSpPr>
            <p:spPr>
              <a:xfrm>
                <a:off x="3175780" y="4487811"/>
                <a:ext cx="336913" cy="385170"/>
              </a:xfrm>
              <a:prstGeom prst="rect">
                <a:avLst/>
              </a:prstGeom>
              <a:blipFill>
                <a:blip r:embed="rId16"/>
                <a:stretch>
                  <a:fillRect l="-21818"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8" name="TextBox 157">
                <a:extLst>
                  <a:ext uri="{FF2B5EF4-FFF2-40B4-BE49-F238E27FC236}">
                    <a16:creationId xmlns:a16="http://schemas.microsoft.com/office/drawing/2014/main" id="{096549A2-F687-41B2-9FD0-DAC05F198ABF}"/>
                  </a:ext>
                </a:extLst>
              </p:cNvPr>
              <p:cNvSpPr txBox="1"/>
              <p:nvPr/>
            </p:nvSpPr>
            <p:spPr>
              <a:xfrm>
                <a:off x="8788725" y="3996129"/>
                <a:ext cx="423752"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𝑅</m:t>
                          </m:r>
                        </m:sup>
                      </m:sSubSup>
                    </m:oMath>
                  </m:oMathPara>
                </a14:m>
                <a:endParaRPr lang="en-US" dirty="0"/>
              </a:p>
            </p:txBody>
          </p:sp>
        </mc:Choice>
        <mc:Fallback>
          <p:sp>
            <p:nvSpPr>
              <p:cNvPr id="158" name="TextBox 157">
                <a:extLst>
                  <a:ext uri="{FF2B5EF4-FFF2-40B4-BE49-F238E27FC236}">
                    <a16:creationId xmlns:a16="http://schemas.microsoft.com/office/drawing/2014/main" id="{096549A2-F687-41B2-9FD0-DAC05F198ABF}"/>
                  </a:ext>
                </a:extLst>
              </p:cNvPr>
              <p:cNvSpPr txBox="1">
                <a:spLocks noRot="1" noChangeAspect="1" noMove="1" noResize="1" noEditPoints="1" noAdjustHandles="1" noChangeArrowheads="1" noChangeShapeType="1" noTextEdit="1"/>
              </p:cNvSpPr>
              <p:nvPr/>
            </p:nvSpPr>
            <p:spPr>
              <a:xfrm>
                <a:off x="8788725" y="3996129"/>
                <a:ext cx="423752" cy="385170"/>
              </a:xfrm>
              <a:prstGeom prst="rect">
                <a:avLst/>
              </a:prstGeom>
              <a:blipFill>
                <a:blip r:embed="rId17"/>
                <a:stretch>
                  <a:fillRect l="-8696"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9" name="TextBox 188">
                <a:extLst>
                  <a:ext uri="{FF2B5EF4-FFF2-40B4-BE49-F238E27FC236}">
                    <a16:creationId xmlns:a16="http://schemas.microsoft.com/office/drawing/2014/main" id="{3A549C4F-F9E6-47FD-942B-7E4B0AA6903E}"/>
                  </a:ext>
                </a:extLst>
              </p:cNvPr>
              <p:cNvSpPr txBox="1"/>
              <p:nvPr/>
            </p:nvSpPr>
            <p:spPr>
              <a:xfrm>
                <a:off x="8613888" y="4429051"/>
                <a:ext cx="336913" cy="38517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ℓ</m:t>
                          </m:r>
                        </m:sub>
                        <m:sup>
                          <m:r>
                            <a:rPr lang="en-US" b="0" i="1" smtClean="0">
                              <a:latin typeface="Cambria Math" panose="02040503050406030204" pitchFamily="18" charset="0"/>
                            </a:rPr>
                            <m:t>𝑇</m:t>
                          </m:r>
                        </m:sup>
                      </m:sSubSup>
                    </m:oMath>
                  </m:oMathPara>
                </a14:m>
                <a:endParaRPr lang="en-US" dirty="0"/>
              </a:p>
            </p:txBody>
          </p:sp>
        </mc:Choice>
        <mc:Fallback>
          <p:sp>
            <p:nvSpPr>
              <p:cNvPr id="189" name="TextBox 188">
                <a:extLst>
                  <a:ext uri="{FF2B5EF4-FFF2-40B4-BE49-F238E27FC236}">
                    <a16:creationId xmlns:a16="http://schemas.microsoft.com/office/drawing/2014/main" id="{3A549C4F-F9E6-47FD-942B-7E4B0AA6903E}"/>
                  </a:ext>
                </a:extLst>
              </p:cNvPr>
              <p:cNvSpPr txBox="1">
                <a:spLocks noRot="1" noChangeAspect="1" noMove="1" noResize="1" noEditPoints="1" noAdjustHandles="1" noChangeArrowheads="1" noChangeShapeType="1" noTextEdit="1"/>
              </p:cNvSpPr>
              <p:nvPr/>
            </p:nvSpPr>
            <p:spPr>
              <a:xfrm>
                <a:off x="8613888" y="4429051"/>
                <a:ext cx="336913" cy="385170"/>
              </a:xfrm>
              <a:prstGeom prst="rect">
                <a:avLst/>
              </a:prstGeom>
              <a:blipFill>
                <a:blip r:embed="rId18"/>
                <a:stretch>
                  <a:fillRect l="-21818" b="-4762"/>
                </a:stretch>
              </a:blipFill>
            </p:spPr>
            <p:txBody>
              <a:bodyPr/>
              <a:lstStyle/>
              <a:p>
                <a:r>
                  <a:rPr lang="en-US">
                    <a:noFill/>
                  </a:rPr>
                  <a:t> </a:t>
                </a:r>
              </a:p>
            </p:txBody>
          </p:sp>
        </mc:Fallback>
      </mc:AlternateContent>
    </p:spTree>
    <p:extLst>
      <p:ext uri="{BB962C8B-B14F-4D97-AF65-F5344CB8AC3E}">
        <p14:creationId xmlns:p14="http://schemas.microsoft.com/office/powerpoint/2010/main" val="2350862161"/>
      </p:ext>
    </p:extLst>
  </p:cSld>
  <p:clrMapOvr>
    <a:masterClrMapping/>
  </p:clrMapOvr>
  <mc:AlternateContent xmlns:mc="http://schemas.openxmlformats.org/markup-compatibility/2006" xmlns:p14="http://schemas.microsoft.com/office/powerpoint/2010/main">
    <mc:Choice Requires="p14">
      <p:transition spd="slow" p14:dur="2000" advTm="34105"/>
    </mc:Choice>
    <mc:Fallback xmlns="">
      <p:transition spd="slow" advTm="3410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9.4"/>
</p:tagLst>
</file>

<file path=ppt/tags/tag2.xml><?xml version="1.0" encoding="utf-8"?>
<p:tagLst xmlns:a="http://schemas.openxmlformats.org/drawingml/2006/main" xmlns:r="http://schemas.openxmlformats.org/officeDocument/2006/relationships" xmlns:p="http://schemas.openxmlformats.org/presentationml/2006/main">
  <p:tag name="TIMING" val="|11.7"/>
</p:tagLst>
</file>

<file path=ppt/theme/theme1.xml><?xml version="1.0" encoding="utf-8"?>
<a:theme xmlns:a="http://schemas.openxmlformats.org/drawingml/2006/main" name="SRC Template">
  <a:themeElements>
    <a:clrScheme name="SRC 2017">
      <a:dk1>
        <a:srgbClr val="1C1C1C"/>
      </a:dk1>
      <a:lt1>
        <a:srgbClr val="FFFFFF"/>
      </a:lt1>
      <a:dk2>
        <a:srgbClr val="003562"/>
      </a:dk2>
      <a:lt2>
        <a:srgbClr val="BFBFBF"/>
      </a:lt2>
      <a:accent1>
        <a:srgbClr val="003562"/>
      </a:accent1>
      <a:accent2>
        <a:srgbClr val="FF9C00"/>
      </a:accent2>
      <a:accent3>
        <a:srgbClr val="0070C0"/>
      </a:accent3>
      <a:accent4>
        <a:srgbClr val="B26D00"/>
      </a:accent4>
      <a:accent5>
        <a:srgbClr val="89CAFF"/>
      </a:accent5>
      <a:accent6>
        <a:srgbClr val="F57D37"/>
      </a:accent6>
      <a:hlink>
        <a:srgbClr val="0066FF"/>
      </a:hlink>
      <a:folHlink>
        <a:srgbClr val="0066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C 16-9 - SRC Select Disclosure.potx" id="{B6822C0B-7ED6-4BB1-A3BC-B5B0DCC41FF3}" vid="{7198E460-49EC-43B7-AC18-29FB8C093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2276</Words>
  <Application>Microsoft Office PowerPoint</Application>
  <PresentationFormat>Widescreen</PresentationFormat>
  <Paragraphs>468</Paragraphs>
  <Slides>38</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Cambria Math</vt:lpstr>
      <vt:lpstr>Gill Sans</vt:lpstr>
      <vt:lpstr>Quire Sans</vt:lpstr>
      <vt:lpstr>Tahoma</vt:lpstr>
      <vt:lpstr>Times</vt:lpstr>
      <vt:lpstr>Verdana</vt:lpstr>
      <vt:lpstr>Wingdings</vt:lpstr>
      <vt:lpstr>SRC Template</vt:lpstr>
      <vt:lpstr>Confidentiality</vt:lpstr>
      <vt:lpstr>Novel Super-Resolution and MIMO Techniques for Automotive and Emerging Radar Applications</vt:lpstr>
      <vt:lpstr>Novel Super-Resolution and MIMO Techniques for Automotive and Emerging Radar Applications 2712.029, Murat Torlak, University of Texas at Dallas</vt:lpstr>
      <vt:lpstr>Students on Task 2712.029</vt:lpstr>
      <vt:lpstr>Executive Summary</vt:lpstr>
      <vt:lpstr>Motivation and Agenda</vt:lpstr>
      <vt:lpstr>Application I: Efficient SAR Imaging for Non-Cooperative Scanning Geometries</vt:lpstr>
      <vt:lpstr>Motivation – Non-Cooperative Array Imaging</vt:lpstr>
      <vt:lpstr>Multi-Planar Array Concept</vt:lpstr>
      <vt:lpstr>Multi-Planar Array Compensation</vt:lpstr>
      <vt:lpstr>Signal Model</vt:lpstr>
      <vt:lpstr>Signal Model (cont.)</vt:lpstr>
      <vt:lpstr>Algorithm Comparison</vt:lpstr>
      <vt:lpstr>Simulation Results</vt:lpstr>
      <vt:lpstr>Simulation Results</vt:lpstr>
      <vt:lpstr>System Design</vt:lpstr>
      <vt:lpstr>Real Results</vt:lpstr>
      <vt:lpstr>Real Results</vt:lpstr>
      <vt:lpstr>Conclusions and Summary</vt:lpstr>
      <vt:lpstr>Application II Vital Sign Detection</vt:lpstr>
      <vt:lpstr>Motivation – Why non-contact vital signs detection?</vt:lpstr>
      <vt:lpstr>Vital Signs Detection Using FMCW Radars</vt:lpstr>
      <vt:lpstr>Vital Signs Detection Using mmWave Radars</vt:lpstr>
      <vt:lpstr>Problems</vt:lpstr>
      <vt:lpstr>PowerPoint Presentation</vt:lpstr>
      <vt:lpstr>PowerPoint Presentation</vt:lpstr>
      <vt:lpstr>System Parameters</vt:lpstr>
      <vt:lpstr>Proposed Solution 1 – MIMO Rx Beamforming Based – Results </vt:lpstr>
      <vt:lpstr>RF Lens Based Solution – Lens Cage Experiments</vt:lpstr>
      <vt:lpstr>Verifying Region of Focus  Corner Reflector</vt:lpstr>
      <vt:lpstr>SNR gain and channel variation with lens</vt:lpstr>
      <vt:lpstr>Channel selection – Spectral Peak to Average Power Ratio (PAPR method)</vt:lpstr>
      <vt:lpstr>Heart Rate Visibility Different Orientations of subject</vt:lpstr>
      <vt:lpstr>Heart Rate Tracking Still subject facing sensor</vt:lpstr>
      <vt:lpstr>Heart Rate Tracking Still subject facing sensor</vt:lpstr>
      <vt:lpstr>Summary of Pilot Studies</vt:lpstr>
      <vt:lpstr>Dissemination Activities </vt:lpstr>
      <vt:lpstr>Publications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2020-10-20T15:51:30Z</dcterms:created>
  <dcterms:modified xsi:type="dcterms:W3CDTF">2021-10-11T15:06:11Z</dcterms:modified>
</cp:coreProperties>
</file>